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gVL0Ba5KDDrhK3bhfF10q+Oit61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Diala Younes Lavenu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07D7D8A-6EC6-43F3-B304-1D459B2E78BA}">
  <a:tblStyle styleId="{307D7D8A-6EC6-43F3-B304-1D459B2E78B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FAE0CDA-5FF6-4D3B-8A9D-0FA606A616F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fill>
          <a:solidFill>
            <a:srgbClr val="E0CCCA"/>
          </a:solidFill>
        </a:fill>
      </a:tcStyle>
    </a:band1H>
    <a:band2H>
      <a:tcTxStyle/>
    </a:band2H>
    <a:band1V>
      <a:tcTxStyle/>
      <a:tcStyle>
        <a:fill>
          <a:solidFill>
            <a:srgbClr val="E0CC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fill>
          <a:solidFill>
            <a:srgbClr val="A5300F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fill>
          <a:solidFill>
            <a:srgbClr val="A5300F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A5300F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A5300F"/>
          </a:solidFill>
        </a:fill>
      </a:tcStyle>
    </a:firstRow>
    <a:neCell>
      <a:tcTxStyle/>
    </a:neCell>
    <a:nwCell>
      <a:tcTxStyle/>
    </a:nwCell>
  </a:tblStyle>
  <a:tblStyle styleId="{403B18DD-FB13-4900-927D-EA6B927B6833}" styleName="Table_2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12-18T15:37:17.166">
    <p:pos x="6000" y="0"/>
    <p:text>enlever 2025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agbNc9s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201bd04644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3201bd04644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2025d3e301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32025d3e301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715ec0ceb_1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2d715ec0ceb_1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1f98dbd37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31f98dbd37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type="ctrTitle"/>
          </p:nvPr>
        </p:nvSpPr>
        <p:spPr>
          <a:xfrm>
            <a:off x="1638300" y="1371600"/>
            <a:ext cx="8127574" cy="2736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" type="subTitle"/>
          </p:nvPr>
        </p:nvSpPr>
        <p:spPr>
          <a:xfrm>
            <a:off x="1638300" y="4299358"/>
            <a:ext cx="8127574" cy="1187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9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1" type="ftr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2" type="sldNum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/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" type="body"/>
          </p:nvPr>
        </p:nvSpPr>
        <p:spPr>
          <a:xfrm rot="5400000">
            <a:off x="4038599" y="-342901"/>
            <a:ext cx="4114801" cy="8915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1" type="ftr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2" type="sldNum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1" type="ftr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2" type="sldNum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1" type="ftr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2" type="sldNum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/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1"/>
          <p:cNvSpPr txBox="1"/>
          <p:nvPr>
            <p:ph idx="1" type="body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1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1" type="ftr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2" type="sldNum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/>
          <p:nvPr>
            <p:ph type="title"/>
          </p:nvPr>
        </p:nvSpPr>
        <p:spPr>
          <a:xfrm>
            <a:off x="1638300" y="2748406"/>
            <a:ext cx="8115300" cy="2737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" type="body"/>
          </p:nvPr>
        </p:nvSpPr>
        <p:spPr>
          <a:xfrm>
            <a:off x="1638300" y="1371600"/>
            <a:ext cx="8115300" cy="133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2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1" type="ftr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12" type="sldNum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3"/>
          <p:cNvSpPr txBox="1"/>
          <p:nvPr>
            <p:ph type="title"/>
          </p:nvPr>
        </p:nvSpPr>
        <p:spPr>
          <a:xfrm>
            <a:off x="1638299" y="685800"/>
            <a:ext cx="93823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3"/>
          <p:cNvSpPr txBox="1"/>
          <p:nvPr>
            <p:ph idx="1" type="body"/>
          </p:nvPr>
        </p:nvSpPr>
        <p:spPr>
          <a:xfrm>
            <a:off x="1638297" y="2057400"/>
            <a:ext cx="4553103" cy="412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3"/>
          <p:cNvSpPr txBox="1"/>
          <p:nvPr>
            <p:ph idx="2" type="body"/>
          </p:nvPr>
        </p:nvSpPr>
        <p:spPr>
          <a:xfrm>
            <a:off x="6477000" y="2057400"/>
            <a:ext cx="4543647" cy="412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3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1" type="ftr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2" type="sldNum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/>
          <p:nvPr>
            <p:ph type="title"/>
          </p:nvPr>
        </p:nvSpPr>
        <p:spPr>
          <a:xfrm>
            <a:off x="1638300" y="755118"/>
            <a:ext cx="9378304" cy="12227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" type="body"/>
          </p:nvPr>
        </p:nvSpPr>
        <p:spPr>
          <a:xfrm>
            <a:off x="1638300" y="2034147"/>
            <a:ext cx="4529391" cy="6815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4"/>
          <p:cNvSpPr txBox="1"/>
          <p:nvPr>
            <p:ph idx="2" type="body"/>
          </p:nvPr>
        </p:nvSpPr>
        <p:spPr>
          <a:xfrm>
            <a:off x="1638300" y="2748405"/>
            <a:ext cx="4529391" cy="3441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3" type="body"/>
          </p:nvPr>
        </p:nvSpPr>
        <p:spPr>
          <a:xfrm>
            <a:off x="6487213" y="2034147"/>
            <a:ext cx="4529391" cy="6815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 cap="none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4"/>
          <p:cNvSpPr txBox="1"/>
          <p:nvPr>
            <p:ph idx="4" type="body"/>
          </p:nvPr>
        </p:nvSpPr>
        <p:spPr>
          <a:xfrm>
            <a:off x="6487213" y="2748405"/>
            <a:ext cx="4529391" cy="3441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4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1" type="ftr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2" type="sldNum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5"/>
          <p:cNvSpPr txBox="1"/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5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1" type="ftr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/>
          <p:nvPr>
            <p:ph type="title"/>
          </p:nvPr>
        </p:nvSpPr>
        <p:spPr>
          <a:xfrm>
            <a:off x="1225621" y="1085481"/>
            <a:ext cx="3651180" cy="1657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" type="body"/>
          </p:nvPr>
        </p:nvSpPr>
        <p:spPr>
          <a:xfrm>
            <a:off x="5676900" y="1132676"/>
            <a:ext cx="5289480" cy="4728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6"/>
          <p:cNvSpPr txBox="1"/>
          <p:nvPr>
            <p:ph idx="2" type="body"/>
          </p:nvPr>
        </p:nvSpPr>
        <p:spPr>
          <a:xfrm>
            <a:off x="1225621" y="2748406"/>
            <a:ext cx="3651180" cy="3112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6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1" type="ftr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2" type="sldNum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type="title"/>
          </p:nvPr>
        </p:nvSpPr>
        <p:spPr>
          <a:xfrm>
            <a:off x="1219200" y="1085481"/>
            <a:ext cx="3657600" cy="1657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/>
          <p:nvPr>
            <p:ph idx="2" type="pic"/>
          </p:nvPr>
        </p:nvSpPr>
        <p:spPr>
          <a:xfrm>
            <a:off x="5676900" y="1061885"/>
            <a:ext cx="5331069" cy="477556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7"/>
          <p:cNvSpPr txBox="1"/>
          <p:nvPr>
            <p:ph idx="1" type="body"/>
          </p:nvPr>
        </p:nvSpPr>
        <p:spPr>
          <a:xfrm>
            <a:off x="1219200" y="2748406"/>
            <a:ext cx="3657600" cy="3112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7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1" type="ftr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b="1" i="0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175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5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5" Type="http://schemas.openxmlformats.org/officeDocument/2006/relationships/image" Target="../media/image9.jpg"/><Relationship Id="rId6" Type="http://schemas.openxmlformats.org/officeDocument/2006/relationships/image" Target="../media/image11.png"/><Relationship Id="rId7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Relationship Id="rId4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26014" y="2057400"/>
            <a:ext cx="3650700" cy="274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Motif de peinture ondulée" id="90" name="Google Shape;90;p1"/>
          <p:cNvPicPr preferRelativeResize="0"/>
          <p:nvPr/>
        </p:nvPicPr>
        <p:blipFill rotWithShape="1">
          <a:blip r:embed="rId3">
            <a:alphaModFix/>
          </a:blip>
          <a:srcRect b="0" l="25334" r="0" t="0"/>
          <a:stretch/>
        </p:blipFill>
        <p:spPr>
          <a:xfrm>
            <a:off x="4876800" y="-2"/>
            <a:ext cx="73152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boisson gazeuse, bouteille, alcool, vin&#10;&#10;Description générée automatiquement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-98858"/>
            <a:ext cx="10587598" cy="70557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4876800" y="2057400"/>
            <a:ext cx="3238500" cy="27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3" name="Google Shape;93;p1"/>
          <p:cNvSpPr txBox="1"/>
          <p:nvPr>
            <p:ph type="ctrTitle"/>
          </p:nvPr>
        </p:nvSpPr>
        <p:spPr>
          <a:xfrm>
            <a:off x="1408386" y="2502489"/>
            <a:ext cx="3468300" cy="18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rPr b="1" lang="fr-FR" sz="2000" strike="noStrike">
                <a:latin typeface="Trebuchet MS"/>
                <a:ea typeface="Trebuchet MS"/>
                <a:cs typeface="Trebuchet MS"/>
                <a:sym typeface="Trebuchet MS"/>
              </a:rPr>
              <a:t>Assemblée générale ordinaire </a:t>
            </a:r>
            <a:br>
              <a:rPr b="1" lang="fr-FR" sz="2000" strike="noStrike"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fr-FR" sz="2000"/>
            </a:br>
            <a:r>
              <a:rPr b="1" lang="fr-FR" sz="2000" strike="noStrike">
                <a:latin typeface="Trebuchet MS"/>
                <a:ea typeface="Trebuchet MS"/>
                <a:cs typeface="Trebuchet MS"/>
                <a:sym typeface="Trebuchet MS"/>
              </a:rPr>
              <a:t>Association des œnologues de Bordeaux</a:t>
            </a:r>
            <a:br>
              <a:rPr lang="fr-FR" sz="2000"/>
            </a:br>
            <a:r>
              <a:rPr b="1" lang="fr-FR" sz="2000" strike="noStrike">
                <a:latin typeface="Trebuchet MS"/>
                <a:ea typeface="Trebuchet MS"/>
                <a:cs typeface="Trebuchet MS"/>
                <a:sym typeface="Trebuchet MS"/>
              </a:rPr>
              <a:t>BILAN 2023</a:t>
            </a:r>
            <a:br>
              <a:rPr b="0" lang="fr-FR" sz="2000" strike="noStrike">
                <a:latin typeface="Arial"/>
                <a:ea typeface="Arial"/>
                <a:cs typeface="Arial"/>
                <a:sym typeface="Arial"/>
              </a:rPr>
            </a:br>
            <a:endParaRPr sz="2000"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5383455" y="2527656"/>
            <a:ext cx="2289000" cy="21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000"/>
              <a:t>19 DÉCEMBRE 2024 </a:t>
            </a:r>
            <a:r>
              <a:rPr lang="fr-FR" sz="2600"/>
              <a:t> </a:t>
            </a:r>
            <a:r>
              <a:rPr lang="fr-FR" sz="2000"/>
              <a:t>18H</a:t>
            </a:r>
            <a:endParaRPr sz="2600"/>
          </a:p>
        </p:txBody>
      </p:sp>
      <p:pic>
        <p:nvPicPr>
          <p:cNvPr descr="Une image contenant texte, Graphique, clipart, graphisme&#10;&#10;Description générée automatiquement"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65800" y="2186731"/>
            <a:ext cx="14605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1025611" y="6353429"/>
            <a:ext cx="365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Photos Guillaume Bonnaud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3" name="Google Shape;183;p10"/>
          <p:cNvSpPr txBox="1"/>
          <p:nvPr/>
        </p:nvSpPr>
        <p:spPr>
          <a:xfrm>
            <a:off x="1625164" y="86599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STATISTIQUES COTISATIONS / TYPES</a:t>
            </a:r>
            <a:endParaRPr b="1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4" name="Google Shape;184;p10"/>
          <p:cNvSpPr txBox="1"/>
          <p:nvPr/>
        </p:nvSpPr>
        <p:spPr>
          <a:xfrm>
            <a:off x="5224456" y="439217"/>
            <a:ext cx="140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2023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25" y="808525"/>
            <a:ext cx="11553864" cy="5805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/>
          <p:nvPr/>
        </p:nvSpPr>
        <p:spPr>
          <a:xfrm>
            <a:off x="10952905" y="1661138"/>
            <a:ext cx="677700" cy="645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10952905" y="4575138"/>
            <a:ext cx="677700" cy="645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3" name="Google Shape;193;p11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1625164" y="86599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STATISTIQUES COTISATIONS / MONTANTS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1047095" y="5754302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1"/>
          <p:cNvSpPr txBox="1"/>
          <p:nvPr/>
        </p:nvSpPr>
        <p:spPr>
          <a:xfrm>
            <a:off x="5224456" y="439217"/>
            <a:ext cx="140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202</a:t>
            </a:r>
            <a:r>
              <a:rPr b="1" lang="fr-FR" sz="1800"/>
              <a:t>4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738" y="883700"/>
            <a:ext cx="10549827" cy="542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/>
          <p:nvPr/>
        </p:nvSpPr>
        <p:spPr>
          <a:xfrm>
            <a:off x="10521880" y="1799213"/>
            <a:ext cx="677700" cy="645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>
            <a:off x="10572955" y="4437038"/>
            <a:ext cx="677700" cy="645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6" name="Google Shape;206;p12"/>
          <p:cNvSpPr txBox="1"/>
          <p:nvPr/>
        </p:nvSpPr>
        <p:spPr>
          <a:xfrm>
            <a:off x="1625164" y="86599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COTISATIONS SUITE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7" name="Google Shape;207;p12"/>
          <p:cNvGraphicFramePr/>
          <p:nvPr/>
        </p:nvGraphicFramePr>
        <p:xfrm>
          <a:off x="1505260" y="8258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{307D7D8A-6EC6-43F3-B304-1D459B2E78BA}</a:tableStyleId>
              </a:tblPr>
              <a:tblGrid>
                <a:gridCol w="1742850"/>
                <a:gridCol w="1742850"/>
                <a:gridCol w="1742850"/>
                <a:gridCol w="1742850"/>
                <a:gridCol w="1743625"/>
              </a:tblGrid>
              <a:tr h="99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Date de Cotisation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Nombre d’adhérents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Cotisation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Don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b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</a:tr>
              <a:tr h="577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solidFill>
                            <a:srgbClr val="000000"/>
                          </a:solidFill>
                        </a:rPr>
                        <a:t>20</a:t>
                      </a:r>
                      <a:r>
                        <a:rPr lang="fr-FR" sz="1800"/>
                        <a:t>20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464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fr-FR" sz="1800"/>
                        <a:t>0456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488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fr-FR" sz="1800"/>
                        <a:t>0944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</a:tr>
              <a:tr h="577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solidFill>
                            <a:srgbClr val="000000"/>
                          </a:solidFill>
                        </a:rPr>
                        <a:t>202</a:t>
                      </a:r>
                      <a:r>
                        <a:rPr lang="fr-FR" sz="1800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475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9592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698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solidFill>
                            <a:srgbClr val="000000"/>
                          </a:solidFill>
                        </a:rPr>
                        <a:t>10</a:t>
                      </a:r>
                      <a:r>
                        <a:rPr lang="fr-FR" sz="1800"/>
                        <a:t>438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</a:tr>
              <a:tr h="577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solidFill>
                            <a:srgbClr val="000000"/>
                          </a:solidFill>
                        </a:rPr>
                        <a:t>202</a:t>
                      </a:r>
                      <a:r>
                        <a:rPr lang="fr-FR" sz="1800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423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9686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fr-FR" sz="1800"/>
                        <a:t>42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9928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</a:tr>
              <a:tr h="726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solidFill>
                            <a:schemeClr val="dk1"/>
                          </a:solidFill>
                        </a:rPr>
                        <a:t>202</a:t>
                      </a:r>
                      <a:r>
                        <a:rPr lang="fr-FR" sz="1800">
                          <a:solidFill>
                            <a:schemeClr val="dk1"/>
                          </a:solidFill>
                        </a:rPr>
                        <a:t>3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dk1"/>
                          </a:solidFill>
                        </a:rPr>
                        <a:t>401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dk1"/>
                          </a:solidFill>
                        </a:rPr>
                        <a:t>8075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fr-FR" sz="1800">
                          <a:solidFill>
                            <a:schemeClr val="dk1"/>
                          </a:solidFill>
                        </a:rPr>
                        <a:t>02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dk1"/>
                          </a:solidFill>
                        </a:rPr>
                        <a:t>8227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</a:tr>
              <a:tr h="726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solidFill>
                            <a:schemeClr val="dk1"/>
                          </a:solidFill>
                        </a:rPr>
                        <a:t>202</a:t>
                      </a:r>
                      <a:r>
                        <a:rPr lang="fr-FR" sz="1800">
                          <a:solidFill>
                            <a:schemeClr val="dk1"/>
                          </a:solidFill>
                        </a:rPr>
                        <a:t>4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r>
                        <a:rPr lang="fr-FR" sz="1800">
                          <a:solidFill>
                            <a:schemeClr val="dk1"/>
                          </a:solidFill>
                        </a:rPr>
                        <a:t>26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900">
                          <a:solidFill>
                            <a:schemeClr val="dk1"/>
                          </a:solidFill>
                        </a:rPr>
                        <a:t>9705</a:t>
                      </a:r>
                      <a:endParaRPr sz="21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dk1"/>
                          </a:solidFill>
                        </a:rPr>
                        <a:t>197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>
                          <a:solidFill>
                            <a:schemeClr val="dk1"/>
                          </a:solidFill>
                        </a:rPr>
                        <a:t>9902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201bd04644_0_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3" name="Google Shape;213;g3201bd04644_0_30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4" name="Google Shape;214;g3201bd04644_0_30"/>
          <p:cNvSpPr txBox="1"/>
          <p:nvPr/>
        </p:nvSpPr>
        <p:spPr>
          <a:xfrm>
            <a:off x="1625164" y="86599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EVÉNEMENTS</a:t>
            </a: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202</a:t>
            </a:r>
            <a:r>
              <a:rPr b="1"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5" name="Google Shape;215;g3201bd04644_0_30"/>
          <p:cNvGraphicFramePr/>
          <p:nvPr/>
        </p:nvGraphicFramePr>
        <p:xfrm>
          <a:off x="477675" y="53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{307D7D8A-6EC6-43F3-B304-1D459B2E78BA}</a:tableStyleId>
              </a:tblPr>
              <a:tblGrid>
                <a:gridCol w="1219200"/>
                <a:gridCol w="3543300"/>
                <a:gridCol w="2952750"/>
                <a:gridCol w="1000125"/>
                <a:gridCol w="1714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Titre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Nbre inscrits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de présents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31/01/2023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Whiskies d'ici et d'ailleurs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Dégustation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01/03/2023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Moldavie : berceau et futur de la viticulture 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Dégustation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24/03/2023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Dîner prestige des 20 ans de la Matinée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Masterclass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24/03/2023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Soyons précis ! De la vigne au chai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MOEB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21/04/2023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¡ Vins espagnols ! Ólé !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Dégustation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25/04/2023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Dégustation de cidres québécois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Dégustation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06/06/2023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Vins du Bosphore (Turquie)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Dégustation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30/06/2023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Soirée péruvienne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Dégustation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30/06/2023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Assemblée générale et soirée péruvienne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13/07/2023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Baptême de Promotion - Château Pavie-Macquin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Baptême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24/08/2023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Etiquetage : les dernières recommandations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Afterwork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16/11/2023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Œnofestiv' 2023 !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Oenofestiv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6" name="Google Shape;216;g3201bd04644_0_30"/>
          <p:cNvSpPr txBox="1"/>
          <p:nvPr/>
        </p:nvSpPr>
        <p:spPr>
          <a:xfrm>
            <a:off x="2482200" y="5723375"/>
            <a:ext cx="34635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12 </a:t>
            </a:r>
            <a:r>
              <a:rPr b="1"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événements en 2023</a:t>
            </a:r>
            <a:endParaRPr b="1"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Total des inscrits en 2023 : 833</a:t>
            </a:r>
            <a:endParaRPr b="1"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025d3e301_0_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2" name="Google Shape;222;g32025d3e301_0_5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3" name="Google Shape;223;g32025d3e301_0_5"/>
          <p:cNvSpPr txBox="1"/>
          <p:nvPr/>
        </p:nvSpPr>
        <p:spPr>
          <a:xfrm>
            <a:off x="1766089" y="80549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EVÉNEMENTS</a:t>
            </a: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202</a:t>
            </a:r>
            <a:r>
              <a:rPr b="1"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32025d3e301_0_5"/>
          <p:cNvSpPr txBox="1"/>
          <p:nvPr/>
        </p:nvSpPr>
        <p:spPr>
          <a:xfrm>
            <a:off x="2628675" y="5936450"/>
            <a:ext cx="39468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10 événements en 2024</a:t>
            </a:r>
            <a:endParaRPr b="1"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Total des inscrits en 2024 :1037 </a:t>
            </a:r>
            <a:endParaRPr b="1"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25" name="Google Shape;225;g32025d3e301_0_5"/>
          <p:cNvGraphicFramePr/>
          <p:nvPr/>
        </p:nvGraphicFramePr>
        <p:xfrm>
          <a:off x="1284375" y="674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{307D7D8A-6EC6-43F3-B304-1D459B2E78BA}</a:tableStyleId>
              </a:tblPr>
              <a:tblGrid>
                <a:gridCol w="1353400"/>
                <a:gridCol w="3851975"/>
                <a:gridCol w="1201600"/>
                <a:gridCol w="715700"/>
                <a:gridCol w="1532125"/>
              </a:tblGrid>
              <a:tr h="502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Titre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Nbre inscrits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de présents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77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25/01/2024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Dégustation des vins d'Afrique du Sud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Dégustation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12/03/2024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Vins du futur et futur du vin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MOEB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16/04/2024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Battle de Riesling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Dégustation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06/06/2024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Masterclass les vins du Portugal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Dégustation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117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06/06/2024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Assemblée Générale de l'association et apéritif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11/07/2024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Baptême de Promotion - Promotion Hervé Romat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Baptême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237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229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22/08/2024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sujets d'actualité : les vins no-low et point sur le mildiou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Afterwork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26/11/2024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Œnofestiv'4 !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Oenofestiv'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19/12/2024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Assemblée Générale ordinaire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17</a:t>
                      </a:r>
                      <a:endParaRPr/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1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19/12/2024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Soirée de fin d'année - Vins et cocktails, l'art du mélange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Dégustation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91425" marR="9525" marL="9525" anchor="b">
                    <a:lnL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10 événements en 2024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Total des inscrits en 2024 :1037 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2" name="Google Shape;232;p13"/>
          <p:cNvSpPr txBox="1"/>
          <p:nvPr/>
        </p:nvSpPr>
        <p:spPr>
          <a:xfrm>
            <a:off x="1682689" y="60778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COMMUNICATION 2023 - 2024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673900" y="422725"/>
            <a:ext cx="6971700" cy="26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 2023</a:t>
            </a:r>
            <a:endParaRPr sz="2800">
              <a:solidFill>
                <a:srgbClr val="98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98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Trois </a:t>
            </a:r>
            <a:r>
              <a:rPr b="1" lang="fr-FR" sz="180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« Œnofils d’actu » </a:t>
            </a:r>
            <a:r>
              <a:rPr b="0" lang="fr-FR" sz="180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(newsletter) envoyés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Deux</a:t>
            </a:r>
            <a:r>
              <a:rPr lang="fr-FR" sz="1800">
                <a:solidFill>
                  <a:srgbClr val="000000"/>
                </a:solidFill>
              </a:rPr>
              <a:t> </a:t>
            </a:r>
            <a:r>
              <a:rPr b="1" lang="fr-FR" sz="1800">
                <a:solidFill>
                  <a:srgbClr val="000000"/>
                </a:solidFill>
              </a:rPr>
              <a:t>campagnes d’adhésion</a:t>
            </a:r>
            <a:r>
              <a:rPr lang="fr-FR" sz="1800">
                <a:solidFill>
                  <a:srgbClr val="000000"/>
                </a:solidFill>
              </a:rPr>
              <a:t> : en janvier et juin</a:t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Une</a:t>
            </a:r>
            <a:r>
              <a:rPr lang="fr-FR" sz="1800">
                <a:solidFill>
                  <a:srgbClr val="000000"/>
                </a:solidFill>
              </a:rPr>
              <a:t> </a:t>
            </a:r>
            <a:r>
              <a:rPr b="1" lang="fr-FR" sz="1800">
                <a:solidFill>
                  <a:srgbClr val="000000"/>
                </a:solidFill>
              </a:rPr>
              <a:t>vidéo</a:t>
            </a:r>
            <a:endParaRPr b="1" sz="1800">
              <a:solidFill>
                <a:srgbClr val="000000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</a:t>
            </a:r>
            <a:r>
              <a:rPr lang="fr-FR" sz="1800">
                <a:solidFill>
                  <a:srgbClr val="000000"/>
                </a:solidFill>
              </a:rPr>
              <a:t> </a:t>
            </a:r>
            <a:r>
              <a:rPr b="1" lang="fr-FR" sz="1800">
                <a:solidFill>
                  <a:srgbClr val="000000"/>
                </a:solidFill>
              </a:rPr>
              <a:t>flyer</a:t>
            </a:r>
            <a:r>
              <a:rPr lang="fr-FR" sz="1800">
                <a:solidFill>
                  <a:srgbClr val="000000"/>
                </a:solidFill>
              </a:rPr>
              <a:t> triptyque présentant l’association</a:t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Six</a:t>
            </a:r>
            <a:r>
              <a:rPr lang="fr-FR" sz="1800"/>
              <a:t> dégustations = 6 </a:t>
            </a:r>
            <a:r>
              <a:rPr b="1" lang="fr-FR" sz="1800"/>
              <a:t>visuels</a:t>
            </a:r>
            <a:r>
              <a:rPr lang="fr-FR" sz="1800"/>
              <a:t>, 6 carnets de dégustation ou fiches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722750" y="3025225"/>
            <a:ext cx="6727200" cy="26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</a:t>
            </a:r>
            <a:r>
              <a:rPr b="0" lang="fr-FR" sz="2800" strike="noStrike">
                <a:solidFill>
                  <a:srgbClr val="98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2024</a:t>
            </a:r>
            <a:endParaRPr sz="2800">
              <a:solidFill>
                <a:srgbClr val="98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98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Neuf</a:t>
            </a: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fr-FR" sz="180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« Œnofils d’actu » </a:t>
            </a:r>
            <a:r>
              <a:rPr b="0" lang="fr-FR" sz="180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(newsletter) envoyés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Deux</a:t>
            </a:r>
            <a:r>
              <a:rPr lang="fr-FR" sz="1800">
                <a:solidFill>
                  <a:srgbClr val="000000"/>
                </a:solidFill>
              </a:rPr>
              <a:t> </a:t>
            </a:r>
            <a:r>
              <a:rPr b="1" lang="fr-FR" sz="1800">
                <a:solidFill>
                  <a:srgbClr val="000000"/>
                </a:solidFill>
              </a:rPr>
              <a:t>campagnes d’adhésion</a:t>
            </a:r>
            <a:r>
              <a:rPr lang="fr-FR" sz="1800">
                <a:solidFill>
                  <a:srgbClr val="000000"/>
                </a:solidFill>
              </a:rPr>
              <a:t> : en janvier et juin</a:t>
            </a:r>
            <a:endParaRPr sz="1800">
              <a:solidFill>
                <a:srgbClr val="000000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Quatre</a:t>
            </a:r>
            <a:r>
              <a:rPr lang="fr-FR" sz="1800"/>
              <a:t> dégustations = 4 </a:t>
            </a:r>
            <a:r>
              <a:rPr b="1" lang="fr-FR" sz="1800"/>
              <a:t>visuels</a:t>
            </a:r>
            <a:r>
              <a:rPr lang="fr-FR" sz="1800"/>
              <a:t>, 4 carnets de dégustation ou fiches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35" name="Google Shape;235;p13"/>
          <p:cNvSpPr txBox="1"/>
          <p:nvPr/>
        </p:nvSpPr>
        <p:spPr>
          <a:xfrm>
            <a:off x="8140375" y="1298275"/>
            <a:ext cx="33369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rebuchet MS"/>
              <a:buChar char="●"/>
            </a:pP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6800 envois</a:t>
            </a:r>
            <a:endParaRPr b="1" sz="20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rebuchet MS"/>
              <a:buChar char="●"/>
            </a:pP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43% de taux d’ouverture</a:t>
            </a:r>
            <a:endParaRPr b="1" sz="20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rebuchet MS"/>
              <a:buChar char="●"/>
            </a:pP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9% de taux de clic</a:t>
            </a:r>
            <a:endParaRPr b="1" sz="20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8396350" y="4039250"/>
            <a:ext cx="3219000" cy="17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rebuchet MS"/>
              <a:buChar char="●"/>
            </a:pP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24 200 envois </a:t>
            </a:r>
            <a:endParaRPr b="1" sz="20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rebuchet MS"/>
              <a:buChar char="●"/>
            </a:pP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46% de taux d’ouverture</a:t>
            </a:r>
            <a:endParaRPr b="1" sz="20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rebuchet MS"/>
              <a:buChar char="●"/>
            </a:pPr>
            <a:r>
              <a:rPr b="1" lang="fr-FR" sz="2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9% de taux de clic</a:t>
            </a:r>
            <a:endParaRPr b="1" sz="20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3" name="Google Shape;243;p16"/>
          <p:cNvSpPr txBox="1"/>
          <p:nvPr/>
        </p:nvSpPr>
        <p:spPr>
          <a:xfrm>
            <a:off x="1777564" y="420303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RÉSEAUX SOCIAUX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4375" y="1184200"/>
            <a:ext cx="4702075" cy="4848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chier:Facebook Logo 2023.png — Wikipédia" id="245" name="Google Shape;24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550" y="1046100"/>
            <a:ext cx="1466851" cy="1466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 de Instagram Logo – Téléchargement gratuit sur Freepik" id="246" name="Google Shape;24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63325" y="1089244"/>
            <a:ext cx="1466850" cy="138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25057" y="3044157"/>
            <a:ext cx="1870425" cy="21098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48" name="Google Shape;24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725" y="2917875"/>
            <a:ext cx="1774500" cy="20180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49" name="Google Shape;249;p16"/>
          <p:cNvSpPr txBox="1"/>
          <p:nvPr/>
        </p:nvSpPr>
        <p:spPr>
          <a:xfrm>
            <a:off x="465400" y="5038925"/>
            <a:ext cx="2163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VS 2023 : 4437</a:t>
            </a:r>
            <a:endParaRPr b="1"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0" name="Google Shape;250;p16"/>
          <p:cNvSpPr txBox="1"/>
          <p:nvPr/>
        </p:nvSpPr>
        <p:spPr>
          <a:xfrm>
            <a:off x="9078613" y="5038925"/>
            <a:ext cx="21633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VS 2023 : 199</a:t>
            </a:r>
            <a:endParaRPr b="1"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1" name="Google Shape;251;p16"/>
          <p:cNvSpPr txBox="1"/>
          <p:nvPr/>
        </p:nvSpPr>
        <p:spPr>
          <a:xfrm>
            <a:off x="1731150" y="6178075"/>
            <a:ext cx="8768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Publications les plus visitées : albums photos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7" name="Google Shape;257;p17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8" name="Google Shape;258;p17"/>
          <p:cNvSpPr txBox="1"/>
          <p:nvPr/>
        </p:nvSpPr>
        <p:spPr>
          <a:xfrm>
            <a:off x="1625164" y="267903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RÉSEAUX SOCIAUX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00" y="1323453"/>
            <a:ext cx="6208550" cy="397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7"/>
          <p:cNvSpPr txBox="1"/>
          <p:nvPr/>
        </p:nvSpPr>
        <p:spPr>
          <a:xfrm>
            <a:off x="2628675" y="5936450"/>
            <a:ext cx="53967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Evolution de décembre 2023 à décembre 2024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61" name="Google Shape;26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3700" y="410545"/>
            <a:ext cx="6441202" cy="176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525" y="2262800"/>
            <a:ext cx="6866949" cy="1268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logo LinkedIn png, icône LinkedIn png transparent 18930480 PNG" id="263" name="Google Shape;26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51875" y="3657600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0" name="Google Shape;270;p14"/>
          <p:cNvSpPr txBox="1"/>
          <p:nvPr/>
        </p:nvSpPr>
        <p:spPr>
          <a:xfrm>
            <a:off x="1625164" y="267903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COMMISSION EMPLOI 202</a:t>
            </a:r>
            <a:r>
              <a:rPr b="1"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654825" y="1059725"/>
            <a:ext cx="31359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 strike="noStrike">
                <a:solidFill>
                  <a:srgbClr val="989898"/>
                </a:solidFill>
                <a:latin typeface="Trebuchet MS"/>
                <a:ea typeface="Trebuchet MS"/>
                <a:cs typeface="Trebuchet MS"/>
                <a:sym typeface="Trebuchet MS"/>
              </a:rPr>
              <a:t>Offres diffusées : </a:t>
            </a:r>
            <a:r>
              <a:rPr b="1" lang="fr-FR" sz="2000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487</a:t>
            </a:r>
            <a:r>
              <a:rPr b="0" lang="fr-FR" sz="180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dont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2" name="Google Shape;272;p14"/>
          <p:cNvGraphicFramePr/>
          <p:nvPr/>
        </p:nvGraphicFramePr>
        <p:xfrm>
          <a:off x="4032755" y="7854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{307D7D8A-6EC6-43F3-B304-1D459B2E78BA}</a:tableStyleId>
              </a:tblPr>
              <a:tblGrid>
                <a:gridCol w="1441850"/>
                <a:gridCol w="1560375"/>
              </a:tblGrid>
              <a:tr h="1905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CDI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392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(80.5 %)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CDD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(18.9 %)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Autre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0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(0.6 %)</a:t>
                      </a:r>
                      <a:endParaRPr/>
                    </a:p>
                  </a:txBody>
                  <a:tcPr marT="0" marB="0" marR="0" marL="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3" name="Google Shape;273;p14"/>
          <p:cNvGraphicFramePr/>
          <p:nvPr/>
        </p:nvGraphicFramePr>
        <p:xfrm>
          <a:off x="654835" y="25308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{2FAE0CDA-5FF6-4D3B-8A9D-0FA606A616FB}</a:tableStyleId>
              </a:tblPr>
              <a:tblGrid>
                <a:gridCol w="2669425"/>
                <a:gridCol w="1541450"/>
                <a:gridCol w="1257825"/>
              </a:tblGrid>
              <a:tr h="35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ANNEE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2023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2022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NBRE OFFRES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487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444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NBRE VUES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1431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1545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MOYENNE/OFFRE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2,9 CLICS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3,5 CLICS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74" name="Google Shape;274;p14"/>
          <p:cNvSpPr/>
          <p:nvPr/>
        </p:nvSpPr>
        <p:spPr>
          <a:xfrm>
            <a:off x="1067655" y="4419350"/>
            <a:ext cx="9699600" cy="12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Création des portraits </a:t>
            </a:r>
            <a:r>
              <a:rPr b="1" lang="fr-F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« un gars, une fille, œnologue »</a:t>
            </a:r>
            <a:r>
              <a:rPr lang="fr-F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 été un moyen pour donner aux DNO des exemples de métiers et des contacts d’anciens,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N’hésitez pas à nous transmettre </a:t>
            </a:r>
            <a:r>
              <a:rPr b="1" lang="fr-FR" sz="2400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vos besoins de DNO pour 202</a:t>
            </a:r>
            <a:r>
              <a:rPr b="1" lang="fr-FR" sz="2400" u="sng"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0" y="5206"/>
            <a:ext cx="9753600" cy="479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1" name="Google Shape;281;p15"/>
          <p:cNvSpPr txBox="1"/>
          <p:nvPr/>
        </p:nvSpPr>
        <p:spPr>
          <a:xfrm>
            <a:off x="1625164" y="267903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COMMISSION EMPLOI 202</a:t>
            </a:r>
            <a:r>
              <a:rPr b="1"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707334" y="1319255"/>
            <a:ext cx="48846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Tendances des offres 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-"/>
            </a:pPr>
            <a:r>
              <a:rPr lang="fr-F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Compétences supplémentaires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bio, agronomie, R&amp;D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management, gestion, marketing,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démarches QHSE, </a:t>
            </a:r>
            <a:r>
              <a:rPr b="1" lang="fr-F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certifications et RSE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langues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-"/>
            </a:pPr>
            <a:r>
              <a:rPr lang="fr-F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Secteurs :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production (coopératives),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technico-commercial (matières sèches), conseil-consultant , laboratoire</a:t>
            </a:r>
            <a:endParaRPr/>
          </a:p>
          <a:p>
            <a:pPr indent="-1714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-"/>
            </a:pPr>
            <a:r>
              <a:rPr lang="fr-F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Régions 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Occitanie, Rhône-Alpes, Nouvelle Aquitaine, étranger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15"/>
          <p:cNvPicPr preferRelativeResize="0"/>
          <p:nvPr/>
        </p:nvPicPr>
        <p:blipFill rotWithShape="1">
          <a:blip r:embed="rId3">
            <a:alphaModFix/>
          </a:blip>
          <a:srcRect b="17363" l="21982" r="44921" t="29586"/>
          <a:stretch/>
        </p:blipFill>
        <p:spPr>
          <a:xfrm>
            <a:off x="326506" y="929738"/>
            <a:ext cx="4898246" cy="447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5"/>
          <p:cNvSpPr/>
          <p:nvPr/>
        </p:nvSpPr>
        <p:spPr>
          <a:xfrm>
            <a:off x="627030" y="5644065"/>
            <a:ext cx="527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fiche ROME n° A1413 sur le site de France Travail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3" name="Google Shape;103;p2"/>
          <p:cNvSpPr txBox="1"/>
          <p:nvPr>
            <p:ph idx="1" type="subTitle"/>
          </p:nvPr>
        </p:nvSpPr>
        <p:spPr>
          <a:xfrm>
            <a:off x="651642" y="139152"/>
            <a:ext cx="44577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FR"/>
              <a:t>ORDRE DU JOUR</a:t>
            </a:r>
            <a:endParaRPr/>
          </a:p>
        </p:txBody>
      </p:sp>
      <p:pic>
        <p:nvPicPr>
          <p:cNvPr descr="Une image contenant rose, intérieur, nourriture&#10;&#10;Description générée automatiquement"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561" y="1371600"/>
            <a:ext cx="4315231" cy="287572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651650" y="824950"/>
            <a:ext cx="4676400" cy="41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77177" lvl="0" marL="2857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Contexte global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77177" lvl="0" marL="2857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AG ordinaire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177" lvl="0" marL="2857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Rapport moral et d’activités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177" lvl="0" marL="2857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Rapport financier et approbation des comptes 202</a:t>
            </a:r>
            <a:r>
              <a:rPr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177" lvl="0" marL="2857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Election des administrateurs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177" lvl="0" marL="2857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Vote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77177" lvl="0" marL="2857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Perspectives 2024-2025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d715ec0ceb_1_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0" name="Google Shape;290;g2d715ec0ceb_1_37"/>
          <p:cNvSpPr/>
          <p:nvPr/>
        </p:nvSpPr>
        <p:spPr>
          <a:xfrm>
            <a:off x="0" y="5206"/>
            <a:ext cx="9753600" cy="479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1" name="Google Shape;291;g2d715ec0ceb_1_37"/>
          <p:cNvSpPr txBox="1"/>
          <p:nvPr/>
        </p:nvSpPr>
        <p:spPr>
          <a:xfrm>
            <a:off x="1618489" y="5203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COMMISSION EMPLOI 202</a:t>
            </a:r>
            <a:r>
              <a:rPr b="1"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2" name="Google Shape;292;g2d715ec0ceb_1_37"/>
          <p:cNvGraphicFramePr/>
          <p:nvPr/>
        </p:nvGraphicFramePr>
        <p:xfrm>
          <a:off x="1210100" y="423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{307D7D8A-6EC6-43F3-B304-1D459B2E78BA}</a:tableStyleId>
              </a:tblPr>
              <a:tblGrid>
                <a:gridCol w="1581275"/>
                <a:gridCol w="1771525"/>
              </a:tblGrid>
              <a:tr h="3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BD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déposées</a:t>
                      </a:r>
                      <a:endParaRPr b="1" i="0" sz="8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BDBD"/>
                    </a:solidFill>
                  </a:tcPr>
                </a:tc>
              </a:tr>
              <a:tr h="2461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Janvier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61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(11.7 %)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61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Février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461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(10.3 %)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461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61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(9.7 %)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61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Avril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461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(11.9 %)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461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800" u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61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-FR" sz="1600" u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(15.6 %)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61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800" u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Juin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461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-FR" sz="1600" u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(16.2 %)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461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Juillet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61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(5.3 %)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61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Août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461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(1.8 %)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461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Septembre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61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(0.4 %)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61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Octobre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461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(7.8 %)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461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Novembre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61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(3.1 %)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61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Décembre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46100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(6.2 %)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3" name="Google Shape;293;g2d715ec0ceb_1_37"/>
          <p:cNvGraphicFramePr/>
          <p:nvPr/>
        </p:nvGraphicFramePr>
        <p:xfrm>
          <a:off x="5705899" y="4231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{307D7D8A-6EC6-43F3-B304-1D459B2E78BA}</a:tableStyleId>
              </a:tblPr>
              <a:tblGrid>
                <a:gridCol w="1541575"/>
                <a:gridCol w="1798525"/>
              </a:tblGrid>
              <a:tr h="4432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800" u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BD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4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visualisées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BDBD"/>
                    </a:solidFill>
                  </a:tcPr>
                </a:tc>
              </a:tr>
              <a:tr h="23552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Janvier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159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55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(32.9 %)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552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Février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173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355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(35.8 %)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3552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Mars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136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55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(28.2 %)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552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800" u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Avril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1600" u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198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355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-FR" sz="1600" u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(41.0 %)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3552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174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55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(36.0 %)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552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Juin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151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355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(31.3 %)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3552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Juillet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55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(15.9 %)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552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Août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355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(7.7 %)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3552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Septembre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55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(3.9 %)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552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Octobre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355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(25.5 %)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3552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Novembre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55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(19.5 %)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552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Décembre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235525">
                <a:tc v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fr-FR" sz="16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(11.8 %)</a:t>
                      </a:r>
                      <a:endParaRPr/>
                    </a:p>
                  </a:txBody>
                  <a:tcPr marT="0" marB="0" marR="0" marL="0" anchor="b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0" y="1"/>
            <a:ext cx="56793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0" name="Google Shape;300;p18"/>
          <p:cNvSpPr txBox="1"/>
          <p:nvPr>
            <p:ph type="ctrTitle"/>
          </p:nvPr>
        </p:nvSpPr>
        <p:spPr>
          <a:xfrm>
            <a:off x="1213076" y="1607462"/>
            <a:ext cx="3663600" cy="201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fr-FR" sz="3200" cap="none"/>
              <a:t>Rapport </a:t>
            </a:r>
            <a:r>
              <a:rPr lang="fr-FR" sz="3200"/>
              <a:t>financier</a:t>
            </a:r>
            <a:br>
              <a:rPr lang="fr-FR" sz="3200" cap="none">
                <a:latin typeface="Calibri"/>
                <a:ea typeface="Calibri"/>
                <a:cs typeface="Calibri"/>
                <a:sym typeface="Calibri"/>
              </a:rPr>
            </a:br>
            <a:endParaRPr sz="3200"/>
          </a:p>
        </p:txBody>
      </p:sp>
      <p:pic>
        <p:nvPicPr>
          <p:cNvPr descr="Une image contenant boisson gazeuse, bouteille, alcool, vin&#10;&#10;Description générée automatiquement" id="301" name="Google Shape;3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1789426"/>
            <a:ext cx="4912581" cy="3279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nxize</a:t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7" name="Google Shape;307;p20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8" name="Google Shape;308;p20"/>
          <p:cNvSpPr/>
          <p:nvPr/>
        </p:nvSpPr>
        <p:spPr>
          <a:xfrm>
            <a:off x="-102295" y="847684"/>
            <a:ext cx="121902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fr-FR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Comptes annuels au 31 décembre 2023</a:t>
            </a:r>
            <a:endParaRPr b="0" i="0" sz="2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309" name="Google Shape;309;p20"/>
          <p:cNvGraphicFramePr/>
          <p:nvPr/>
        </p:nvGraphicFramePr>
        <p:xfrm>
          <a:off x="1859893" y="1541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{403B18DD-FB13-4900-927D-EA6B927B6833}</a:tableStyleId>
              </a:tblPr>
              <a:tblGrid>
                <a:gridCol w="4132500"/>
                <a:gridCol w="1923100"/>
                <a:gridCol w="2210350"/>
              </a:tblGrid>
              <a:tr h="661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DÉSIGNATION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202</a:t>
                      </a:r>
                      <a:r>
                        <a:rPr lang="fr-FR" sz="18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2023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</a:tr>
              <a:tr h="58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Total du bilan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82 607</a:t>
                      </a: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8</a:t>
                      </a:r>
                      <a:r>
                        <a:rPr b="1"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9 155</a:t>
                      </a: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66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Chiffre d’affaires/CA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cap="none" strike="noStrike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44 071</a:t>
                      </a:r>
                      <a:r>
                        <a:rPr b="0" lang="fr-FR" sz="1800" u="none" cap="none" strike="noStrike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40 565 €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</a:tr>
              <a:tr h="66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Charges d’exploitation/CE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       </a:t>
                      </a: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85 </a:t>
                      </a:r>
                      <a:r>
                        <a:rPr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5</a:t>
                      </a: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63€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84 585</a:t>
                      </a: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</a:tr>
              <a:tr h="65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venir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FFFFF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venir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Produits d’exploitation/PE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47 967</a:t>
                      </a:r>
                      <a:r>
                        <a:rPr b="0"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sz="1400" u="none" cap="none" strike="noStrike"/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40 565 €</a:t>
                      </a:r>
                      <a:endParaRPr sz="1400" u="none" cap="none" strike="noStrike"/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65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Résultat net comptable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fr-FR" sz="1800" u="none" cap="none" strike="noStrike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24 796</a:t>
                      </a:r>
                      <a:r>
                        <a:rPr b="0" lang="fr-FR" sz="1800" u="none" cap="none" strike="noStrike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7 604 €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310" name="Google Shape;310;p20"/>
          <p:cNvSpPr txBox="1"/>
          <p:nvPr/>
        </p:nvSpPr>
        <p:spPr>
          <a:xfrm>
            <a:off x="1625164" y="267903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RAPPORT FINANCIER – APPROBATION DES COMPTES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1f98dbd375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6" name="Google Shape;316;g31f98dbd375_0_0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7" name="Google Shape;317;g31f98dbd375_0_0"/>
          <p:cNvSpPr/>
          <p:nvPr/>
        </p:nvSpPr>
        <p:spPr>
          <a:xfrm>
            <a:off x="-2123" y="131100"/>
            <a:ext cx="121902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49638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VENTILATION DU CHIFFRE D’AFFAIRES / VENTES</a:t>
            </a:r>
            <a:endParaRPr b="1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318" name="Google Shape;318;g31f98dbd375_0_0"/>
          <p:cNvGraphicFramePr/>
          <p:nvPr/>
        </p:nvGraphicFramePr>
        <p:xfrm>
          <a:off x="1981288" y="6622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{403B18DD-FB13-4900-927D-EA6B927B6833}</a:tableStyleId>
              </a:tblPr>
              <a:tblGrid>
                <a:gridCol w="4036975"/>
                <a:gridCol w="1932550"/>
                <a:gridCol w="1890425"/>
              </a:tblGrid>
              <a:tr h="276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highlight>
                            <a:srgbClr val="A5300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highlight>
                            <a:srgbClr val="A5300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DÉSIGNATION</a:t>
                      </a:r>
                      <a:br>
                        <a:rPr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</a:b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FFFFFF"/>
                          </a:solidFill>
                          <a:highlight>
                            <a:srgbClr val="A5300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FFFFFF"/>
                          </a:solidFill>
                          <a:highlight>
                            <a:srgbClr val="A5300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202</a:t>
                      </a:r>
                      <a:r>
                        <a:rPr lang="fr-FR" sz="1800" u="none" cap="none" strike="noStrike">
                          <a:solidFill>
                            <a:srgbClr val="FFFFFF"/>
                          </a:solidFill>
                          <a:highlight>
                            <a:srgbClr val="A5300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2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highlight>
                            <a:srgbClr val="A5300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highlight>
                            <a:srgbClr val="A5300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2023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</a:tr>
              <a:tr h="71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fr-FR" sz="1800" u="none" cap="none" strike="noStrike">
                          <a:solidFill>
                            <a:srgbClr val="FFC000"/>
                          </a:solidFill>
                          <a:highlight>
                            <a:srgbClr val="A5300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 Matinée des œnologues/inscriptions</a:t>
                      </a:r>
                      <a:endParaRPr b="1" i="1" sz="1800" u="none" cap="none" strike="noStrike">
                        <a:solidFill>
                          <a:srgbClr val="FFC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19 595</a:t>
                      </a: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b="1"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24 600</a:t>
                      </a: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</a:tr>
              <a:tr h="643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fr-FR" sz="1800" u="none" cap="none" strike="noStrike">
                          <a:solidFill>
                            <a:srgbClr val="FFC000"/>
                          </a:solidFill>
                          <a:highlight>
                            <a:srgbClr val="A5300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 Dégustations</a:t>
                      </a:r>
                      <a:endParaRPr b="1" i="1" sz="1800" u="none" cap="none" strike="noStrike">
                        <a:solidFill>
                          <a:srgbClr val="FFC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3 204</a:t>
                      </a: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3 2</a:t>
                      </a:r>
                      <a:r>
                        <a:rPr b="1"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75</a:t>
                      </a: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</a:tr>
              <a:tr h="60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fr-FR" sz="1800" u="none" cap="none" strike="noStrike">
                          <a:solidFill>
                            <a:srgbClr val="FFC000"/>
                          </a:solidFill>
                          <a:highlight>
                            <a:srgbClr val="A5300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 Baptême de promotion</a:t>
                      </a:r>
                      <a:endParaRPr b="1" i="1" sz="1800" u="none" cap="none" strike="noStrike">
                        <a:solidFill>
                          <a:srgbClr val="FFC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</a:t>
                      </a:r>
                      <a:r>
                        <a:rPr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810</a:t>
                      </a: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</a:t>
                      </a:r>
                      <a:r>
                        <a:rPr b="1"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4 255</a:t>
                      </a: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</a:tr>
              <a:tr h="51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fr-FR" sz="1800" u="none" cap="none" strike="noStrike">
                          <a:solidFill>
                            <a:srgbClr val="FFC000"/>
                          </a:solidFill>
                          <a:highlight>
                            <a:srgbClr val="A5300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Soirées association</a:t>
                      </a:r>
                      <a:endParaRPr b="1" i="1" sz="1800" u="none" cap="none" strike="noStrike">
                        <a:solidFill>
                          <a:srgbClr val="FFC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</a:t>
                      </a:r>
                      <a:r>
                        <a:rPr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10 312</a:t>
                      </a: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</a:t>
                      </a:r>
                      <a:r>
                        <a:rPr b="1"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450</a:t>
                      </a: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</a:tr>
              <a:tr h="690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fr-FR" sz="1800" u="none" cap="none" strike="noStrike">
                          <a:solidFill>
                            <a:srgbClr val="FFC000"/>
                          </a:solidFill>
                          <a:highlight>
                            <a:srgbClr val="A5300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 Cotisations adhérents</a:t>
                      </a:r>
                      <a:endParaRPr b="1" i="1" sz="1800" u="none" cap="none" strike="noStrike">
                        <a:solidFill>
                          <a:srgbClr val="FFC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cap="none" strike="noStrike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</a:t>
                      </a:r>
                      <a:r>
                        <a:rPr b="0" lang="fr-FR" sz="1800" u="none" cap="none" strike="noStrike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10 </a:t>
                      </a:r>
                      <a:r>
                        <a:rPr lang="fr-FR" sz="1800" u="none" cap="none" strike="noStrike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150</a:t>
                      </a:r>
                      <a:r>
                        <a:rPr b="0" lang="fr-FR" sz="1800" u="none" cap="none" strike="noStrike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7 985 €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</a:tr>
              <a:tr h="609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highlight>
                            <a:srgbClr val="A5300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 TOTAL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44 071</a:t>
                      </a: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C2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4</a:t>
                      </a:r>
                      <a:r>
                        <a:rPr b="1"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0 565</a:t>
                      </a: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C24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4" name="Google Shape;324;p21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325" name="Google Shape;325;p21"/>
          <p:cNvGraphicFramePr/>
          <p:nvPr/>
        </p:nvGraphicFramePr>
        <p:xfrm>
          <a:off x="1467028" y="8801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{403B18DD-FB13-4900-927D-EA6B927B6833}</a:tableStyleId>
              </a:tblPr>
              <a:tblGrid>
                <a:gridCol w="4453225"/>
                <a:gridCol w="2197825"/>
                <a:gridCol w="2197825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DÉSIGNATION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202</a:t>
                      </a:r>
                      <a:r>
                        <a:rPr lang="fr-FR" sz="18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2023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799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</a:tr>
              <a:tr h="518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fr-FR" sz="1800" u="none" cap="none" strike="noStrike">
                          <a:solidFill>
                            <a:srgbClr val="F2F2F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 Achats et charges externes </a:t>
                      </a:r>
                      <a:endParaRPr b="1" i="1" sz="1800" u="none" cap="none" strike="noStrike">
                        <a:solidFill>
                          <a:srgbClr val="F2F2F2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73 959</a:t>
                      </a: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  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84 247</a:t>
                      </a: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  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</a:tr>
              <a:tr h="591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fr-FR" sz="1800" u="none" cap="none" strike="noStrike">
                          <a:solidFill>
                            <a:srgbClr val="0070C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Dont Honoraires animation/ communication/chargée d’affaires</a:t>
                      </a:r>
                      <a:endParaRPr b="1" i="1" sz="1800" u="none" cap="none" strike="noStrike">
                        <a:solidFill>
                          <a:srgbClr val="0070C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D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0070C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6 330 €</a:t>
                      </a:r>
                      <a:endParaRPr b="0" sz="1800" u="none" cap="none" strike="noStrike">
                        <a:solidFill>
                          <a:srgbClr val="0070C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D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70C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17 498 €</a:t>
                      </a:r>
                      <a:endParaRPr b="1" sz="1800" u="none" cap="none" strike="noStrike">
                        <a:solidFill>
                          <a:srgbClr val="0070C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DBD"/>
                    </a:solidFill>
                  </a:tcPr>
                </a:tc>
              </a:tr>
              <a:tr h="591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fr-FR" sz="1800" u="none" cap="none" strike="noStrike">
                          <a:solidFill>
                            <a:srgbClr val="F2F2F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 Impôts et taxes</a:t>
                      </a:r>
                      <a:endParaRPr b="1" i="1" sz="1800" u="none" cap="none" strike="noStrike">
                        <a:solidFill>
                          <a:srgbClr val="F2F2F2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  </a:t>
                      </a:r>
                      <a:r>
                        <a:rPr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55</a:t>
                      </a: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</a:t>
                      </a:r>
                      <a:r>
                        <a:rPr b="1"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0</a:t>
                      </a: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</a:tr>
              <a:tr h="73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fr-FR" sz="1800" u="none" cap="none" strike="noStrike">
                          <a:solidFill>
                            <a:srgbClr val="F2F2F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 Salaires et charges sociales du personnel</a:t>
                      </a:r>
                      <a:endParaRPr b="1" i="1" sz="1800" u="none" cap="none" strike="noStrike">
                        <a:solidFill>
                          <a:srgbClr val="F2F2F2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11 190</a:t>
                      </a: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b="1"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0</a:t>
                      </a: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</a:tr>
              <a:tr h="68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fr-FR" sz="1800" u="none" cap="none" strike="noStrike">
                          <a:solidFill>
                            <a:srgbClr val="F2F2F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 Amortissements sur Immobilisations</a:t>
                      </a:r>
                      <a:endParaRPr b="1" i="1" sz="1800" u="none" cap="none" strike="noStrike">
                        <a:solidFill>
                          <a:srgbClr val="F2F2F2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</a:t>
                      </a:r>
                      <a:r>
                        <a:rPr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286</a:t>
                      </a: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286 €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</a:tr>
              <a:tr h="562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1" lang="fr-FR" sz="1800" u="none" cap="none" strike="noStrike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Charges gestion courantes </a:t>
                      </a:r>
                      <a:endParaRPr b="1" i="1" sz="1800" u="none" cap="none" strike="noStrike">
                        <a:solidFill>
                          <a:schemeClr val="lt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fr-FR" sz="1800" u="none" cap="none" strike="noStrike">
                          <a:highlight>
                            <a:srgbClr val="C0C0C0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73 €</a:t>
                      </a:r>
                      <a:endParaRPr b="0" sz="1800" u="none" cap="none" strike="noStrike">
                        <a:highlight>
                          <a:srgbClr val="C0C0C0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D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highlight>
                            <a:srgbClr val="C0C0C0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52 €</a:t>
                      </a:r>
                      <a:endParaRPr b="1" sz="1800" u="none" cap="none" strike="noStrike">
                        <a:highlight>
                          <a:srgbClr val="C0C0C0"/>
                        </a:highlight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DBD"/>
                    </a:solidFill>
                  </a:tcPr>
                </a:tc>
              </a:tr>
              <a:tr h="562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TOTAL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68400" marL="6840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fr-FR" sz="18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85 563</a:t>
                      </a:r>
                      <a:r>
                        <a:rPr b="0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0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C2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84 585 €</a:t>
                      </a:r>
                      <a:endParaRPr b="1" sz="18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C243"/>
                    </a:solidFill>
                  </a:tcPr>
                </a:tc>
              </a:tr>
            </a:tbl>
          </a:graphicData>
        </a:graphic>
      </p:graphicFrame>
      <p:sp>
        <p:nvSpPr>
          <p:cNvPr id="326" name="Google Shape;326;p21"/>
          <p:cNvSpPr/>
          <p:nvPr/>
        </p:nvSpPr>
        <p:spPr>
          <a:xfrm>
            <a:off x="-2123" y="131100"/>
            <a:ext cx="121902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449638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VENTILATION DES CHARGES D’EXPLOITATION / ACHATS</a:t>
            </a:r>
            <a:endParaRPr b="1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2" name="Google Shape;332;p22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333" name="Google Shape;333;p22"/>
          <p:cNvGraphicFramePr/>
          <p:nvPr/>
        </p:nvGraphicFramePr>
        <p:xfrm>
          <a:off x="1431772" y="8945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{403B18DD-FB13-4900-927D-EA6B927B6833}</a:tableStyleId>
              </a:tblPr>
              <a:tblGrid>
                <a:gridCol w="5360725"/>
                <a:gridCol w="1698600"/>
                <a:gridCol w="1728825"/>
              </a:tblGrid>
              <a:tr h="38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Quelques chiffres clé </a:t>
                      </a:r>
                      <a:endParaRPr b="0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fr-FR" sz="20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202</a:t>
                      </a:r>
                      <a:r>
                        <a:rPr lang="fr-FR" sz="20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</a:t>
                      </a:r>
                      <a:endParaRPr b="0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FFFFF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2023</a:t>
                      </a:r>
                      <a:endParaRPr b="0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300F"/>
                    </a:solidFill>
                  </a:tcPr>
                </a:tc>
              </a:tr>
              <a:tr h="482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Résultat d’exploitation (PE – CE) </a:t>
                      </a:r>
                      <a:endParaRPr b="1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 - </a:t>
                      </a:r>
                      <a:r>
                        <a:rPr lang="fr-FR" sz="2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3</a:t>
                      </a:r>
                      <a:r>
                        <a:rPr b="0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7 </a:t>
                      </a:r>
                      <a:r>
                        <a:rPr lang="fr-FR" sz="2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596</a:t>
                      </a:r>
                      <a:r>
                        <a:rPr b="0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€ </a:t>
                      </a:r>
                      <a:endParaRPr b="0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  - 44 020 € </a:t>
                      </a:r>
                      <a:endParaRPr b="0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</a:tr>
              <a:tr h="482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Résultat financier (revenu des VMP)</a:t>
                      </a:r>
                      <a:endParaRPr b="1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</a:t>
                      </a:r>
                      <a:r>
                        <a:rPr lang="fr-FR" sz="2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436</a:t>
                      </a:r>
                      <a:r>
                        <a:rPr b="0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0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697 €</a:t>
                      </a:r>
                      <a:endParaRPr b="0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</a:tr>
              <a:tr h="68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Résultat exceptionnel </a:t>
                      </a:r>
                      <a:r>
                        <a:rPr b="1" i="1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(sponsors MOEB, baptême, dégustations)</a:t>
                      </a:r>
                      <a:endParaRPr b="1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cap="none" strike="noStrike">
                          <a:solidFill>
                            <a:srgbClr val="98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61 955</a:t>
                      </a:r>
                      <a:r>
                        <a:rPr b="0" lang="fr-FR" sz="2000" u="none" cap="none" strike="noStrike">
                          <a:solidFill>
                            <a:srgbClr val="98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 </a:t>
                      </a:r>
                      <a:endParaRPr b="0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98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50 927 € </a:t>
                      </a:r>
                      <a:endParaRPr b="0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</a:tr>
              <a:tr h="482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Impôts sur les bénéfices </a:t>
                      </a:r>
                      <a:endParaRPr b="1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55</a:t>
                      </a:r>
                      <a:r>
                        <a:rPr b="0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0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0 €</a:t>
                      </a:r>
                      <a:endParaRPr b="0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</a:tr>
              <a:tr h="482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Actif circulant  (31/12)</a:t>
                      </a:r>
                      <a:endParaRPr b="1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cap="none" strike="noStrike">
                          <a:latin typeface="Avenir"/>
                          <a:ea typeface="Avenir"/>
                          <a:cs typeface="Avenir"/>
                          <a:sym typeface="Avenir"/>
                        </a:rPr>
                        <a:t>50 535</a:t>
                      </a:r>
                      <a:r>
                        <a:rPr b="0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0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57 369 €</a:t>
                      </a:r>
                      <a:endParaRPr b="0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</a:tr>
              <a:tr h="68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0070C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   Dont VMP valorisées  </a:t>
                      </a:r>
                      <a:endParaRPr b="1" sz="2000" u="none" cap="none" strike="noStrike">
                        <a:solidFill>
                          <a:srgbClr val="0070C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fr-FR" sz="2000" u="none" cap="none" strike="noStrike">
                          <a:solidFill>
                            <a:srgbClr val="0070C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10 668 € </a:t>
                      </a:r>
                      <a:endParaRPr b="0" sz="2000" u="none" cap="none" strike="noStrike">
                        <a:solidFill>
                          <a:srgbClr val="0070C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0070C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10 668 € </a:t>
                      </a:r>
                      <a:endParaRPr b="0" sz="2000" u="none" cap="none" strike="noStrike">
                        <a:solidFill>
                          <a:srgbClr val="0070C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</a:tr>
              <a:tr h="68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0070C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    Dont trésorerie (CC CA + livret A + CC CCP)</a:t>
                      </a:r>
                      <a:endParaRPr b="1" sz="2000" u="none" cap="none" strike="noStrike">
                        <a:solidFill>
                          <a:srgbClr val="0070C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fr-FR" sz="2000" u="none" cap="none" strike="noStrike">
                          <a:solidFill>
                            <a:srgbClr val="0070C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</a:t>
                      </a:r>
                      <a:r>
                        <a:rPr lang="fr-FR" sz="2000" u="none" cap="none" strike="noStrike">
                          <a:solidFill>
                            <a:srgbClr val="0070C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36 367</a:t>
                      </a:r>
                      <a:r>
                        <a:rPr b="0" lang="fr-FR" sz="2000" u="none" cap="none" strike="noStrike">
                          <a:solidFill>
                            <a:srgbClr val="0070C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	</a:t>
                      </a:r>
                      <a:endParaRPr b="0" sz="2000" u="none" cap="none" strike="noStrike">
                        <a:solidFill>
                          <a:srgbClr val="0070C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0070C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43 975 €	</a:t>
                      </a:r>
                      <a:endParaRPr b="0" sz="2000" u="none" cap="none" strike="noStrike">
                        <a:solidFill>
                          <a:srgbClr val="0070C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CCCA"/>
                    </a:solidFill>
                  </a:tcPr>
                </a:tc>
              </a:tr>
              <a:tr h="47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Charges constatées d’avance</a:t>
                      </a:r>
                      <a:endParaRPr b="1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2000" u="none" cap="none" strike="noStrike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0</a:t>
                      </a:r>
                      <a:r>
                        <a:rPr b="0" lang="fr-FR" sz="2000" u="none" cap="none" strike="noStrike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€</a:t>
                      </a:r>
                      <a:endParaRPr b="0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fr-FR" sz="2000" u="none" cap="none" strike="noStrike">
                          <a:solidFill>
                            <a:srgbClr val="FF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2 726 €</a:t>
                      </a:r>
                      <a:endParaRPr b="0" sz="2000" u="none" cap="none" strike="noStrik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E7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9" name="Google Shape;339;p23"/>
          <p:cNvSpPr/>
          <p:nvPr/>
        </p:nvSpPr>
        <p:spPr>
          <a:xfrm>
            <a:off x="0" y="1"/>
            <a:ext cx="56793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0" name="Google Shape;340;p23"/>
          <p:cNvSpPr txBox="1"/>
          <p:nvPr>
            <p:ph type="ctrTitle"/>
          </p:nvPr>
        </p:nvSpPr>
        <p:spPr>
          <a:xfrm>
            <a:off x="1213076" y="1607462"/>
            <a:ext cx="3663600" cy="201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fr-FR" sz="3200" cap="none"/>
              <a:t>Approbation des comptes</a:t>
            </a:r>
            <a:br>
              <a:rPr lang="fr-FR" sz="3200" cap="none"/>
            </a:br>
            <a:br>
              <a:rPr lang="fr-FR" sz="3200" cap="none">
                <a:latin typeface="Calibri"/>
                <a:ea typeface="Calibri"/>
                <a:cs typeface="Calibri"/>
                <a:sym typeface="Calibri"/>
              </a:rPr>
            </a:br>
            <a:endParaRPr sz="3200"/>
          </a:p>
        </p:txBody>
      </p:sp>
      <p:pic>
        <p:nvPicPr>
          <p:cNvPr descr="Une image contenant boisson gazeuse, bouteille, alcool, vin&#10;&#10;Description générée automatiquement" id="341" name="Google Shape;34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1789426"/>
            <a:ext cx="4912582" cy="327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7" name="Google Shape;347;p24"/>
          <p:cNvSpPr/>
          <p:nvPr/>
        </p:nvSpPr>
        <p:spPr>
          <a:xfrm>
            <a:off x="0" y="1"/>
            <a:ext cx="56793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8" name="Google Shape;348;p24"/>
          <p:cNvSpPr txBox="1"/>
          <p:nvPr>
            <p:ph type="ctrTitle"/>
          </p:nvPr>
        </p:nvSpPr>
        <p:spPr>
          <a:xfrm>
            <a:off x="1213076" y="1607462"/>
            <a:ext cx="3663600" cy="201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</a:pPr>
            <a:r>
              <a:rPr lang="fr-FR" sz="3200" cap="none"/>
              <a:t>Fonctionnement des commissions</a:t>
            </a:r>
            <a:br>
              <a:rPr lang="fr-FR" sz="3200" cap="none"/>
            </a:br>
            <a:br>
              <a:rPr lang="fr-FR" sz="3200" cap="none">
                <a:latin typeface="Calibri"/>
                <a:ea typeface="Calibri"/>
                <a:cs typeface="Calibri"/>
                <a:sym typeface="Calibri"/>
              </a:rPr>
            </a:br>
            <a:endParaRPr sz="3200"/>
          </a:p>
        </p:txBody>
      </p:sp>
      <p:pic>
        <p:nvPicPr>
          <p:cNvPr descr="Une image contenant boisson gazeuse, bouteille, alcool, vin&#10;&#10;Description générée automatiquement" id="349" name="Google Shape;3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1789426"/>
            <a:ext cx="4912582" cy="327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5" name="Google Shape;355;p26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Une image contenant rose, intérieur, nourriture&#10;&#10;Description générée automatiquement" id="356" name="Google Shape;356;p26"/>
          <p:cNvPicPr preferRelativeResize="0"/>
          <p:nvPr/>
        </p:nvPicPr>
        <p:blipFill rotWithShape="1">
          <a:blip r:embed="rId3">
            <a:alphaModFix/>
          </a:blip>
          <a:srcRect b="0" l="17417" r="29298" t="0"/>
          <a:stretch/>
        </p:blipFill>
        <p:spPr>
          <a:xfrm>
            <a:off x="7627386" y="669001"/>
            <a:ext cx="3311256" cy="4148398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6"/>
          <p:cNvSpPr txBox="1"/>
          <p:nvPr/>
        </p:nvSpPr>
        <p:spPr>
          <a:xfrm>
            <a:off x="285631" y="847081"/>
            <a:ext cx="72516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sng" cap="none" strike="noStrike">
                <a:solidFill>
                  <a:srgbClr val="A2B5A8"/>
                </a:solidFill>
                <a:latin typeface="Avenir"/>
                <a:ea typeface="Avenir"/>
                <a:cs typeface="Avenir"/>
                <a:sym typeface="Avenir"/>
              </a:rPr>
              <a:t>EMPLOI RECRUTEMENT</a:t>
            </a:r>
            <a:r>
              <a:rPr b="1" i="0" lang="fr-FR" sz="1400" u="none" cap="none" strike="noStrike">
                <a:solidFill>
                  <a:srgbClr val="A2B5A8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(Laurence Gamarde) :</a:t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4039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Veille des offres d’emploi dans la filière vitivinicole</a:t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4039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Conseil emploi – poursuite d’études auprès des étudiants : dispositifs RH et coaching</a:t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4039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Portraits « un gars, une fille, œnologue « pour enrichir la rubrique MÉTIERS du site </a:t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À la recherche de bénévoles pour soutenir cette commission</a:t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sng" cap="none" strike="noStrike">
                <a:solidFill>
                  <a:srgbClr val="A2B5A8"/>
                </a:solidFill>
                <a:latin typeface="Avenir"/>
                <a:ea typeface="Avenir"/>
                <a:cs typeface="Avenir"/>
                <a:sym typeface="Avenir"/>
              </a:rPr>
              <a:t>RÉSEAU ŒNOAMBASSADEUR</a:t>
            </a:r>
            <a:r>
              <a:rPr b="1" i="0" lang="fr-FR" sz="1400" u="none" cap="none" strike="noStrike">
                <a:solidFill>
                  <a:srgbClr val="A2B5A8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(Diala Younes Lavenu + Carole) :</a:t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4039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>
                <a:latin typeface="Avenir"/>
                <a:ea typeface="Avenir"/>
                <a:cs typeface="Avenir"/>
                <a:sym typeface="Avenir"/>
              </a:rPr>
              <a:t>intérêt évident mais manque de temps et de disponibilité</a:t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sng" cap="none" strike="noStrike">
                <a:solidFill>
                  <a:srgbClr val="A2B5A8"/>
                </a:solidFill>
                <a:latin typeface="Avenir"/>
                <a:ea typeface="Avenir"/>
                <a:cs typeface="Avenir"/>
                <a:sym typeface="Avenir"/>
              </a:rPr>
              <a:t>VIE ASSOCIATIVE</a:t>
            </a:r>
            <a:r>
              <a:rPr b="1" i="0" lang="fr-FR" sz="1400" u="none" cap="none" strike="noStrike">
                <a:solidFill>
                  <a:srgbClr val="A2B5A8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(Diala Younes Lavenu  + Inès + Carole ) :</a:t>
            </a:r>
            <a:endParaRPr b="1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Avenir"/>
              <a:ea typeface="Avenir"/>
              <a:cs typeface="Avenir"/>
              <a:sym typeface="Avenir"/>
            </a:endParaRPr>
          </a:p>
          <a:p>
            <a:pPr indent="-284040" lvl="0" marL="2858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fr-FR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Une bonne réussite de l’Œnofestiv.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4040" lvl="0" marL="28584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•"/>
            </a:pPr>
            <a:r>
              <a:rPr lang="fr-FR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Rds vs attendu tous les ans par les Œnologues et les sponsors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8" name="Google Shape;358;p26"/>
          <p:cNvSpPr/>
          <p:nvPr/>
        </p:nvSpPr>
        <p:spPr>
          <a:xfrm>
            <a:off x="-2123" y="131100"/>
            <a:ext cx="121902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449638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RÉFLEXIONS AUTOUR DES COMMISSIONS</a:t>
            </a:r>
            <a:endParaRPr b="1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4" name="Google Shape;364;p27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5" name="Google Shape;365;p27"/>
          <p:cNvSpPr txBox="1"/>
          <p:nvPr/>
        </p:nvSpPr>
        <p:spPr>
          <a:xfrm>
            <a:off x="431826" y="518022"/>
            <a:ext cx="66609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sng" cap="none" strike="noStrike">
                <a:solidFill>
                  <a:srgbClr val="A2B5A8"/>
                </a:solidFill>
                <a:latin typeface="Avenir"/>
                <a:ea typeface="Avenir"/>
                <a:cs typeface="Avenir"/>
                <a:sym typeface="Avenir"/>
              </a:rPr>
              <a:t>VIE ÉTUDIANTS - COMÉT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(Jimmy Herbert) </a:t>
            </a:r>
            <a:endParaRPr b="1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fr-FR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À la recherche de bénévoles pour soutenir cette commission</a:t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5750" lvl="0" marL="2875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Pas d’Œnosession en 2023 et 24 (à relancer)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75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visites professionnelles avec étudiants ‘ DNO 1, DNO 2) et le corps enseignant</a:t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4039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Mise en place et suivi du mentorat par </a:t>
            </a:r>
            <a:r>
              <a:rPr b="0" i="0" lang="fr-FR" sz="1400" u="sng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Béatrice Peyri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dieu-Bos (les mentorés sont nombreux et peu de demandes)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17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800" u="none" cap="none" strike="noStrike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besoin urgent de nouveaux bénévoles dont étudiants DNO1 et DNO2</a:t>
            </a:r>
            <a:endParaRPr b="1" i="0" sz="1400" u="sng" cap="none" strike="noStrike">
              <a:solidFill>
                <a:srgbClr val="9E0C4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6956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u="sng">
              <a:solidFill>
                <a:srgbClr val="9E0C4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69559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u="sng">
              <a:solidFill>
                <a:srgbClr val="9E0C4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69559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sng" cap="none" strike="noStrike">
                <a:solidFill>
                  <a:srgbClr val="A2B5A8"/>
                </a:solidFill>
                <a:latin typeface="Avenir"/>
                <a:ea typeface="Avenir"/>
                <a:cs typeface="Avenir"/>
                <a:sym typeface="Avenir"/>
              </a:rPr>
              <a:t>TECHNIQUE</a:t>
            </a:r>
            <a:r>
              <a:rPr b="1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(F. Fèvre + J. Herbert</a:t>
            </a:r>
            <a:r>
              <a:rPr b="1" lang="fr-FR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+ André F. + B. Grandchamp +  Laurence Gamarde</a:t>
            </a:r>
            <a:r>
              <a:rPr b="1" lang="fr-FR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+ Marie Descotis + Vincent R</a:t>
            </a:r>
            <a:r>
              <a:rPr b="1" lang="fr-FR">
                <a:latin typeface="Avenir"/>
                <a:ea typeface="Avenir"/>
                <a:cs typeface="Avenir"/>
                <a:sym typeface="Avenir"/>
              </a:rPr>
              <a:t>e</a:t>
            </a:r>
            <a:r>
              <a:rPr b="1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nouf/Sara Windholtz + Diala Younes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956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Deux nouveaux membres en 2023: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Estelle Dessup + O. Gigaud</a:t>
            </a:r>
            <a:endParaRPr b="1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6956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fr-FR">
                <a:latin typeface="Avenir"/>
                <a:ea typeface="Avenir"/>
                <a:cs typeface="Avenir"/>
                <a:sym typeface="Avenir"/>
              </a:rPr>
              <a:t>Deux nouveaux membres en 2024: </a:t>
            </a:r>
            <a:r>
              <a:rPr lang="fr-FR">
                <a:latin typeface="Avenir"/>
                <a:ea typeface="Avenir"/>
                <a:cs typeface="Avenir"/>
                <a:sym typeface="Avenir"/>
              </a:rPr>
              <a:t>Julia Gouot et Cécile Houdayer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-25237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127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1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Réalisation de la MOEB 24; «  vins du futur et futur du vin » (12/03/24)</a:t>
            </a:r>
            <a:endParaRPr b="1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5237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127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Char char="●"/>
            </a:pPr>
            <a:r>
              <a:rPr b="0" i="0" lang="fr-FR" sz="14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Programmation en cours de la MOEB 2025 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800" u="none" cap="none" strike="noStrike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au Rocher de Palmer le vendredi </a:t>
            </a:r>
            <a:r>
              <a:rPr b="1" i="0" lang="fr-FR" sz="1800" u="sng" cap="none" strike="noStrike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21 mars 2025</a:t>
            </a:r>
            <a:r>
              <a:rPr b="1" i="0" lang="fr-FR" sz="1800" u="none" cap="none" strike="noStrike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b="1" i="0" sz="1800" u="none" cap="none" strike="noStrike">
              <a:solidFill>
                <a:srgbClr val="FF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6" name="Google Shape;366;p27"/>
          <p:cNvSpPr/>
          <p:nvPr/>
        </p:nvSpPr>
        <p:spPr>
          <a:xfrm>
            <a:off x="-2123" y="131100"/>
            <a:ext cx="121902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449638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RÉFLEXIONS AUTOUR DES COMMISSIONS</a:t>
            </a:r>
            <a:endParaRPr b="1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67" name="Google Shape;3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5225" y="747425"/>
            <a:ext cx="4761476" cy="39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0" y="1"/>
            <a:ext cx="56793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2" name="Google Shape;112;p3"/>
          <p:cNvSpPr txBox="1"/>
          <p:nvPr>
            <p:ph type="ctrTitle"/>
          </p:nvPr>
        </p:nvSpPr>
        <p:spPr>
          <a:xfrm>
            <a:off x="1213076" y="1607462"/>
            <a:ext cx="3663600" cy="201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</a:pPr>
            <a:r>
              <a:rPr lang="fr-FR" sz="2800" cap="none"/>
              <a:t>Contexte global </a:t>
            </a:r>
            <a:br>
              <a:rPr lang="fr-FR" sz="2800" cap="none"/>
            </a:br>
            <a:br>
              <a:rPr lang="fr-FR" sz="1200" cap="none">
                <a:latin typeface="Calibri"/>
                <a:ea typeface="Calibri"/>
                <a:cs typeface="Calibri"/>
                <a:sym typeface="Calibri"/>
              </a:rPr>
            </a:br>
            <a:endParaRPr sz="3200"/>
          </a:p>
        </p:txBody>
      </p:sp>
      <p:pic>
        <p:nvPicPr>
          <p:cNvPr descr="Une image contenant boisson gazeuse, bouteille, alcool, vin&#10;&#10;Description générée automatiquement"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582" y="1607462"/>
            <a:ext cx="5729535" cy="3818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73" name="Google Shape;373;p28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Une image contenant rose, intérieur, nourriture&#10;&#10;Description générée automatiquement" id="374" name="Google Shape;374;p28"/>
          <p:cNvPicPr preferRelativeResize="0"/>
          <p:nvPr/>
        </p:nvPicPr>
        <p:blipFill rotWithShape="1">
          <a:blip r:embed="rId3">
            <a:alphaModFix/>
          </a:blip>
          <a:srcRect b="0" l="17417" r="29298" t="0"/>
          <a:stretch/>
        </p:blipFill>
        <p:spPr>
          <a:xfrm>
            <a:off x="7242443" y="685800"/>
            <a:ext cx="3311256" cy="4148398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8"/>
          <p:cNvSpPr txBox="1"/>
          <p:nvPr/>
        </p:nvSpPr>
        <p:spPr>
          <a:xfrm>
            <a:off x="339843" y="1065414"/>
            <a:ext cx="6098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rgbClr val="9E0C4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sng" cap="none" strike="noStrike">
                <a:solidFill>
                  <a:srgbClr val="A2B5A8"/>
                </a:solidFill>
                <a:latin typeface="Avenir"/>
                <a:ea typeface="Avenir"/>
                <a:cs typeface="Avenir"/>
                <a:sym typeface="Avenir"/>
              </a:rPr>
              <a:t>COMMUNICATION</a:t>
            </a:r>
            <a:r>
              <a:rPr b="1" i="0" lang="fr-FR" sz="1600" u="sng" cap="none" strike="noStrike">
                <a:solidFill>
                  <a:srgbClr val="9E0C46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i="0" lang="fr-FR" sz="16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(Laurence G, Diala + André Fuster et Inès Rabault et Carole Waché):</a:t>
            </a:r>
            <a:r>
              <a:rPr b="1" i="0" lang="fr-FR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fr-FR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Œnofils d’actualité, animation des réseaux sociaux, du site internet</a:t>
            </a:r>
            <a:endParaRPr b="0" i="0" sz="16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rgbClr val="9E0C4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sng" cap="none" strike="noStrike">
                <a:solidFill>
                  <a:srgbClr val="A2B5A8"/>
                </a:solidFill>
                <a:latin typeface="Avenir"/>
                <a:ea typeface="Avenir"/>
                <a:cs typeface="Avenir"/>
                <a:sym typeface="Avenir"/>
              </a:rPr>
              <a:t>DÉGUSTATION</a:t>
            </a:r>
            <a:r>
              <a:rPr b="1" i="0" lang="fr-FR" sz="1600" u="none" cap="none" strike="noStrike">
                <a:solidFill>
                  <a:srgbClr val="3366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i="0" lang="fr-FR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(Marie-Laurence Porte + Pierre Philippe Trinez + Karin Reyes, Nathalia Ostolska+ Mikael Bruneteau + Nathalie Vidaillac):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84039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fr-FR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Commission active.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039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fr-FR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De nombreuses dégustations (5)  ont été proposées en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039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fr-FR" sz="1600">
                <a:latin typeface="Avenir"/>
                <a:ea typeface="Avenir"/>
                <a:cs typeface="Avenir"/>
                <a:sym typeface="Avenir"/>
              </a:rPr>
              <a:t>4 dégustations et 1 Masterclass en 2024</a:t>
            </a:r>
            <a:endParaRPr b="0" i="0" sz="16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654945" y="5795155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DIALA </a:t>
            </a:r>
            <a:r>
              <a:rPr b="1" lang="fr-FR" sz="18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informe sur les</a:t>
            </a:r>
            <a:r>
              <a:rPr b="1" i="0" lang="fr-FR" sz="1800" u="none" cap="none" strike="noStrik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 60 ANS</a:t>
            </a:r>
            <a:r>
              <a:rPr b="1" lang="fr-FR" sz="1800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 de l’Association à organiser en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8"/>
          <p:cNvSpPr/>
          <p:nvPr/>
        </p:nvSpPr>
        <p:spPr>
          <a:xfrm>
            <a:off x="-2123" y="131100"/>
            <a:ext cx="121902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449638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RÉFLEXIONS AUTOUR DES COMMISSIONS</a:t>
            </a:r>
            <a:endParaRPr b="1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3" name="Google Shape;383;p29"/>
          <p:cNvSpPr/>
          <p:nvPr/>
        </p:nvSpPr>
        <p:spPr>
          <a:xfrm>
            <a:off x="0" y="1"/>
            <a:ext cx="56793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4" name="Google Shape;384;p29"/>
          <p:cNvSpPr txBox="1"/>
          <p:nvPr>
            <p:ph type="ctrTitle"/>
          </p:nvPr>
        </p:nvSpPr>
        <p:spPr>
          <a:xfrm>
            <a:off x="1213076" y="1607462"/>
            <a:ext cx="3663600" cy="201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lang="fr-FR" sz="3200" cap="none"/>
              <a:t>Renouvellement du conseil d’administration</a:t>
            </a:r>
            <a:br>
              <a:rPr lang="fr-FR" sz="3200" cap="none"/>
            </a:br>
            <a:br>
              <a:rPr lang="fr-FR" sz="3200" cap="none">
                <a:latin typeface="Calibri"/>
                <a:ea typeface="Calibri"/>
                <a:cs typeface="Calibri"/>
                <a:sym typeface="Calibri"/>
              </a:rPr>
            </a:br>
            <a:endParaRPr sz="3200"/>
          </a:p>
        </p:txBody>
      </p:sp>
      <p:pic>
        <p:nvPicPr>
          <p:cNvPr descr="Une image contenant boisson gazeuse, bouteille, alcool, vin&#10;&#10;Description générée automatiquement" id="385" name="Google Shape;38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1789426"/>
            <a:ext cx="4912582" cy="327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91" name="Google Shape;391;p30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92" name="Google Shape;392;p30"/>
          <p:cNvSpPr/>
          <p:nvPr/>
        </p:nvSpPr>
        <p:spPr>
          <a:xfrm>
            <a:off x="-2123" y="131100"/>
            <a:ext cx="77868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449638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CONSEIL D’ADMINISTRATION </a:t>
            </a:r>
            <a:r>
              <a:rPr b="1"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ACTUEL</a:t>
            </a:r>
            <a:endParaRPr b="1"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49638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fr-FR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Suite à l’Assemblée extraordinaire du 19/09/2024 en visio</a:t>
            </a:r>
            <a:endParaRPr b="1"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93" name="Google Shape;393;p30"/>
          <p:cNvSpPr/>
          <p:nvPr/>
        </p:nvSpPr>
        <p:spPr>
          <a:xfrm>
            <a:off x="8586145" y="130395"/>
            <a:ext cx="21357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449638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BUREAU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30"/>
          <p:cNvPicPr preferRelativeResize="0"/>
          <p:nvPr/>
        </p:nvPicPr>
        <p:blipFill rotWithShape="1">
          <a:blip r:embed="rId3">
            <a:alphaModFix/>
          </a:blip>
          <a:srcRect b="2285" l="8433" r="4715" t="14891"/>
          <a:stretch/>
        </p:blipFill>
        <p:spPr>
          <a:xfrm>
            <a:off x="1887675" y="830125"/>
            <a:ext cx="4377051" cy="590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1025" y="830125"/>
            <a:ext cx="3219151" cy="412680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1" name="Google Shape;401;p31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2" name="Google Shape;402;p31"/>
          <p:cNvSpPr txBox="1"/>
          <p:nvPr>
            <p:ph idx="1" type="subTitle"/>
          </p:nvPr>
        </p:nvSpPr>
        <p:spPr>
          <a:xfrm>
            <a:off x="1638299" y="394951"/>
            <a:ext cx="4457700" cy="4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0" lang="fr-FR" sz="200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BIENVENUE À TOUTE NOUVELLE PERSONNE SOUHAITANT INTÉGRER LE CA OU LES COMMISSIONS.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b="0" lang="fr-FR" sz="2000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L’ASSOCIATION DES ŒNOLOGUES DE BORDEAUX A BESOIN PLUS QUE JAMAIS DE VOUS !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0" sz="2000" u="sng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000"/>
              <a:buNone/>
            </a:pPr>
            <a:r>
              <a:rPr b="0" lang="fr-FR" sz="2000" strike="noStrike">
                <a:solidFill>
                  <a:srgbClr val="9800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 DIVERSES…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pic>
        <p:nvPicPr>
          <p:cNvPr descr="Une image contenant rose, intérieur, nourriture&#10;&#10;Description générée automatiquement" id="403" name="Google Shape;403;p31"/>
          <p:cNvPicPr preferRelativeResize="0"/>
          <p:nvPr/>
        </p:nvPicPr>
        <p:blipFill rotWithShape="1">
          <a:blip r:embed="rId3">
            <a:alphaModFix/>
          </a:blip>
          <a:srcRect b="0" l="17417" r="29298" t="0"/>
          <a:stretch/>
        </p:blipFill>
        <p:spPr>
          <a:xfrm>
            <a:off x="7242443" y="685800"/>
            <a:ext cx="3311256" cy="4148398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1"/>
          <p:cNvSpPr txBox="1"/>
          <p:nvPr/>
        </p:nvSpPr>
        <p:spPr>
          <a:xfrm>
            <a:off x="1025611" y="6353429"/>
            <a:ext cx="365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Photos Guillaume Bonnaud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0" name="Google Shape;120;p4"/>
          <p:cNvSpPr txBox="1"/>
          <p:nvPr>
            <p:ph idx="1" type="subTitle"/>
          </p:nvPr>
        </p:nvSpPr>
        <p:spPr>
          <a:xfrm>
            <a:off x="804542" y="294289"/>
            <a:ext cx="4872300" cy="47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fr-FR"/>
              <a:t>FILIALE EURL: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fr-FR"/>
              <a:t>VVPI VIGNE ET VIN PUBLICATIONS INTERNATIONALES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fr-FR" cap="none"/>
              <a:t>EURL- l’association- unique associée.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fr-FR" cap="none"/>
              <a:t>Gérance de l’</a:t>
            </a:r>
            <a:r>
              <a:rPr lang="fr-FR"/>
              <a:t>EURL</a:t>
            </a:r>
            <a:r>
              <a:rPr lang="fr-FR" cap="none"/>
              <a:t>: </a:t>
            </a:r>
            <a:r>
              <a:rPr lang="fr-FR"/>
              <a:t>C</a:t>
            </a:r>
            <a:r>
              <a:rPr lang="fr-FR" cap="none"/>
              <a:t>orinne </a:t>
            </a:r>
            <a:r>
              <a:rPr lang="fr-FR"/>
              <a:t>L</a:t>
            </a:r>
            <a:r>
              <a:rPr lang="fr-FR" cap="none"/>
              <a:t>atournerie 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fr-FR" cap="none"/>
              <a:t>Activités : agenda…</a:t>
            </a:r>
            <a:endParaRPr/>
          </a:p>
          <a:p>
            <a:pPr indent="-188595" lvl="0" marL="28575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cap="non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fr-FR"/>
              <a:t>AOEB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✔"/>
            </a:pPr>
            <a:r>
              <a:rPr lang="fr-FR" sz="1800" cap="none" strike="noStrike">
                <a:solidFill>
                  <a:srgbClr val="000000"/>
                </a:solidFill>
              </a:rPr>
              <a:t>Contexte compliqué en 2022 et 2023: manque de cotisants et de cotisations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✔"/>
            </a:pPr>
            <a:r>
              <a:rPr lang="fr-FR" sz="1800" cap="none" strike="noStrike">
                <a:solidFill>
                  <a:srgbClr val="000000"/>
                </a:solidFill>
              </a:rPr>
              <a:t>Niveau RH: </a:t>
            </a:r>
            <a:r>
              <a:rPr lang="fr-FR">
                <a:solidFill>
                  <a:srgbClr val="000000"/>
                </a:solidFill>
              </a:rPr>
              <a:t>I</a:t>
            </a:r>
            <a:r>
              <a:rPr lang="fr-FR" sz="1800" cap="none" strike="noStrike">
                <a:solidFill>
                  <a:srgbClr val="000000"/>
                </a:solidFill>
              </a:rPr>
              <a:t>nès </a:t>
            </a:r>
            <a:r>
              <a:rPr lang="fr-FR">
                <a:solidFill>
                  <a:srgbClr val="000000"/>
                </a:solidFill>
              </a:rPr>
              <a:t>R</a:t>
            </a:r>
            <a:r>
              <a:rPr lang="fr-FR" sz="1800" cap="none" strike="noStrike">
                <a:solidFill>
                  <a:srgbClr val="000000"/>
                </a:solidFill>
              </a:rPr>
              <a:t>abault (2022-23)+ </a:t>
            </a:r>
            <a:r>
              <a:rPr lang="fr-FR">
                <a:solidFill>
                  <a:srgbClr val="000000"/>
                </a:solidFill>
              </a:rPr>
              <a:t>C</a:t>
            </a:r>
            <a:r>
              <a:rPr lang="fr-FR" sz="1800" cap="none" strike="noStrike">
                <a:solidFill>
                  <a:srgbClr val="000000"/>
                </a:solidFill>
              </a:rPr>
              <a:t>arole </a:t>
            </a:r>
            <a:r>
              <a:rPr lang="fr-FR">
                <a:solidFill>
                  <a:srgbClr val="000000"/>
                </a:solidFill>
              </a:rPr>
              <a:t>W</a:t>
            </a:r>
            <a:r>
              <a:rPr lang="fr-FR" sz="1800" cap="none" strike="noStrike">
                <a:solidFill>
                  <a:srgbClr val="000000"/>
                </a:solidFill>
              </a:rPr>
              <a:t>aché (2023)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fr-FR" sz="1800" cap="none" strike="noStrike"/>
              <a:t>Répartition des tâches entre </a:t>
            </a:r>
            <a:r>
              <a:rPr lang="fr-FR"/>
              <a:t>I</a:t>
            </a:r>
            <a:r>
              <a:rPr lang="fr-FR" sz="1800" cap="none" strike="noStrike"/>
              <a:t>nès et </a:t>
            </a:r>
            <a:r>
              <a:rPr lang="fr-FR"/>
              <a:t>C</a:t>
            </a:r>
            <a:r>
              <a:rPr lang="fr-FR" sz="1800" cap="none" strike="noStrike"/>
              <a:t>arole (2024)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✔"/>
            </a:pPr>
            <a:r>
              <a:rPr lang="fr-FR" sz="1800" cap="none">
                <a:solidFill>
                  <a:srgbClr val="000000"/>
                </a:solidFill>
              </a:rPr>
              <a:t>Partenariats et sponsors</a:t>
            </a:r>
            <a:endParaRPr/>
          </a:p>
        </p:txBody>
      </p:sp>
      <p:pic>
        <p:nvPicPr>
          <p:cNvPr descr="Une image contenant rose, intérieur, nourriture&#10;&#10;Description générée automatiquement"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6999" y="1399400"/>
            <a:ext cx="4076698" cy="2721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0" y="1"/>
            <a:ext cx="56793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5"/>
          <p:cNvSpPr txBox="1"/>
          <p:nvPr>
            <p:ph type="ctrTitle"/>
          </p:nvPr>
        </p:nvSpPr>
        <p:spPr>
          <a:xfrm>
            <a:off x="1213076" y="1607462"/>
            <a:ext cx="3663600" cy="201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venir"/>
              <a:buNone/>
            </a:pPr>
            <a:r>
              <a:rPr lang="fr-FR" sz="3200" cap="none"/>
              <a:t>Rapport Moral et d’activité</a:t>
            </a:r>
            <a:br>
              <a:rPr lang="fr-FR" sz="3200" cap="none"/>
            </a:br>
            <a:br>
              <a:rPr lang="fr-FR" sz="3200" cap="none">
                <a:latin typeface="Calibri"/>
                <a:ea typeface="Calibri"/>
                <a:cs typeface="Calibri"/>
                <a:sym typeface="Calibri"/>
              </a:rPr>
            </a:br>
            <a:endParaRPr sz="3200"/>
          </a:p>
        </p:txBody>
      </p:sp>
      <p:pic>
        <p:nvPicPr>
          <p:cNvPr descr="Une image contenant boisson gazeuse, bouteille, alcool, vin&#10;&#10;Description générée automatiquement"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1789426"/>
            <a:ext cx="4912582" cy="327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" name="Google Shape;136;p6"/>
          <p:cNvSpPr txBox="1"/>
          <p:nvPr>
            <p:ph idx="1" type="subTitle"/>
          </p:nvPr>
        </p:nvSpPr>
        <p:spPr>
          <a:xfrm>
            <a:off x="1625164" y="86599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fr-FR"/>
              <a:t>STATISTIQUES COTISATIONS / NOMBRE DE COTISANTS</a:t>
            </a:r>
            <a:endParaRPr/>
          </a:p>
        </p:txBody>
      </p:sp>
      <p:pic>
        <p:nvPicPr>
          <p:cNvPr id="137" name="Google Shape;1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75" y="921550"/>
            <a:ext cx="11239475" cy="36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/>
          <p:nvPr/>
        </p:nvSpPr>
        <p:spPr>
          <a:xfrm>
            <a:off x="10490575" y="921550"/>
            <a:ext cx="966600" cy="352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1625164" y="86599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STATISTIQUES COTISATIONS / MONTANT DES COTISATIONS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50" y="733100"/>
            <a:ext cx="11630725" cy="54054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11041350" y="733100"/>
            <a:ext cx="966600" cy="5405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1625164" y="86599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STATISTIQUES COTISATIONS /GRAPHIQUES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4">
            <a:alphaModFix/>
          </a:blip>
          <a:srcRect b="0" l="0" r="0" t="6794"/>
          <a:stretch/>
        </p:blipFill>
        <p:spPr>
          <a:xfrm>
            <a:off x="2894375" y="1239160"/>
            <a:ext cx="5078874" cy="450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 txBox="1"/>
          <p:nvPr/>
        </p:nvSpPr>
        <p:spPr>
          <a:xfrm>
            <a:off x="4370863" y="804450"/>
            <a:ext cx="88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587</a:t>
            </a:r>
            <a:endParaRPr/>
          </a:p>
        </p:txBody>
      </p:sp>
      <p:cxnSp>
        <p:nvCxnSpPr>
          <p:cNvPr id="157" name="Google Shape;157;p8"/>
          <p:cNvCxnSpPr/>
          <p:nvPr/>
        </p:nvCxnSpPr>
        <p:spPr>
          <a:xfrm>
            <a:off x="4708587" y="1239166"/>
            <a:ext cx="0" cy="75030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58" name="Google Shape;158;p8"/>
          <p:cNvSpPr txBox="1"/>
          <p:nvPr/>
        </p:nvSpPr>
        <p:spPr>
          <a:xfrm>
            <a:off x="4146987" y="2306140"/>
            <a:ext cx="133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14072 €</a:t>
            </a:r>
            <a:endParaRPr/>
          </a:p>
        </p:txBody>
      </p:sp>
      <p:cxnSp>
        <p:nvCxnSpPr>
          <p:cNvPr id="159" name="Google Shape;159;p8"/>
          <p:cNvCxnSpPr/>
          <p:nvPr/>
        </p:nvCxnSpPr>
        <p:spPr>
          <a:xfrm>
            <a:off x="4708569" y="2661177"/>
            <a:ext cx="0" cy="7503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60" name="Google Shape;160;p8"/>
          <p:cNvSpPr txBox="1"/>
          <p:nvPr/>
        </p:nvSpPr>
        <p:spPr>
          <a:xfrm>
            <a:off x="6298934" y="1883750"/>
            <a:ext cx="88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B050"/>
                </a:solidFill>
              </a:rPr>
              <a:t>435</a:t>
            </a:r>
            <a:endParaRPr/>
          </a:p>
        </p:txBody>
      </p:sp>
      <p:cxnSp>
        <p:nvCxnSpPr>
          <p:cNvPr id="161" name="Google Shape;161;p8"/>
          <p:cNvCxnSpPr/>
          <p:nvPr/>
        </p:nvCxnSpPr>
        <p:spPr>
          <a:xfrm>
            <a:off x="6740499" y="2313348"/>
            <a:ext cx="0" cy="75030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62" name="Google Shape;162;p8"/>
          <p:cNvSpPr txBox="1"/>
          <p:nvPr/>
        </p:nvSpPr>
        <p:spPr>
          <a:xfrm>
            <a:off x="6740489" y="3063740"/>
            <a:ext cx="133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FF0000"/>
                </a:solidFill>
              </a:rPr>
              <a:t>9705</a:t>
            </a:r>
            <a:r>
              <a:rPr b="1" lang="fr-FR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€</a:t>
            </a:r>
            <a:endParaRPr/>
          </a:p>
        </p:txBody>
      </p:sp>
      <p:cxnSp>
        <p:nvCxnSpPr>
          <p:cNvPr id="163" name="Google Shape;163;p8"/>
          <p:cNvCxnSpPr/>
          <p:nvPr/>
        </p:nvCxnSpPr>
        <p:spPr>
          <a:xfrm>
            <a:off x="6740481" y="3114147"/>
            <a:ext cx="0" cy="7503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-2123" y="0"/>
            <a:ext cx="11389500" cy="548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1625164" y="86599"/>
            <a:ext cx="81351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STATISTIQUES COTISATIONS /RÉPARTITION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2762031" y="634842"/>
            <a:ext cx="140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2023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820" y="920304"/>
            <a:ext cx="5187280" cy="253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025" y="3866175"/>
            <a:ext cx="4636874" cy="196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/>
          <p:cNvPicPr preferRelativeResize="0"/>
          <p:nvPr/>
        </p:nvPicPr>
        <p:blipFill rotWithShape="1">
          <a:blip r:embed="rId5">
            <a:alphaModFix/>
          </a:blip>
          <a:srcRect b="0" l="0" r="0" t="11769"/>
          <a:stretch/>
        </p:blipFill>
        <p:spPr>
          <a:xfrm>
            <a:off x="6014650" y="920300"/>
            <a:ext cx="5857249" cy="3244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9"/>
          <p:cNvSpPr txBox="1"/>
          <p:nvPr/>
        </p:nvSpPr>
        <p:spPr>
          <a:xfrm>
            <a:off x="7586156" y="634842"/>
            <a:ext cx="140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202</a:t>
            </a:r>
            <a:r>
              <a:rPr b="1" lang="fr-FR" sz="1800"/>
              <a:t>4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4375" y="3885675"/>
            <a:ext cx="4361025" cy="23889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ncase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8E4"/>
      </a:lt2>
      <a:accent1>
        <a:srgbClr val="EC70C6"/>
      </a:accent1>
      <a:accent2>
        <a:srgbClr val="E8517A"/>
      </a:accent2>
      <a:accent3>
        <a:srgbClr val="EC8270"/>
      </a:accent3>
      <a:accent4>
        <a:srgbClr val="E2912A"/>
      </a:accent4>
      <a:accent5>
        <a:srgbClr val="A8A650"/>
      </a:accent5>
      <a:accent6>
        <a:srgbClr val="83AF3D"/>
      </a:accent6>
      <a:hlink>
        <a:srgbClr val="568E67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2024-12-16T10:09:50Z</dcterms:created>
  <dc:creator>Inès Rabault</dc:creator>
</cp:coreProperties>
</file>